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4" r:id="rId6"/>
  </p:sldMasterIdLst>
  <p:notesMasterIdLst>
    <p:notesMasterId r:id="rId29"/>
  </p:notesMasterIdLst>
  <p:sldIdLst>
    <p:sldId id="281" r:id="rId7"/>
    <p:sldId id="271" r:id="rId8"/>
    <p:sldId id="257" r:id="rId9"/>
    <p:sldId id="258" r:id="rId10"/>
    <p:sldId id="259" r:id="rId11"/>
    <p:sldId id="260" r:id="rId12"/>
    <p:sldId id="275" r:id="rId13"/>
    <p:sldId id="262" r:id="rId14"/>
    <p:sldId id="276" r:id="rId15"/>
    <p:sldId id="287" r:id="rId16"/>
    <p:sldId id="285" r:id="rId17"/>
    <p:sldId id="264" r:id="rId18"/>
    <p:sldId id="265" r:id="rId19"/>
    <p:sldId id="266" r:id="rId20"/>
    <p:sldId id="267" r:id="rId21"/>
    <p:sldId id="277" r:id="rId22"/>
    <p:sldId id="278" r:id="rId23"/>
    <p:sldId id="286" r:id="rId24"/>
    <p:sldId id="321" r:id="rId25"/>
    <p:sldId id="322" r:id="rId26"/>
    <p:sldId id="324" r:id="rId27"/>
    <p:sldId id="282"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2A773-D397-471E-9B27-627FA3392016}" v="90" dt="2025-08-05T09:01:25.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a Michalsen" userId="8b6e9dd5-7436-4d9d-a41a-6c8172380e08" providerId="ADAL" clId="{9ED2A773-D397-471E-9B27-627FA3392016}"/>
    <pc:docChg chg="modSld">
      <pc:chgData name="Aina Michalsen" userId="8b6e9dd5-7436-4d9d-a41a-6c8172380e08" providerId="ADAL" clId="{9ED2A773-D397-471E-9B27-627FA3392016}" dt="2025-08-05T09:01:25.615" v="89" actId="6549"/>
      <pc:docMkLst>
        <pc:docMk/>
      </pc:docMkLst>
      <pc:sldChg chg="modSp mod">
        <pc:chgData name="Aina Michalsen" userId="8b6e9dd5-7436-4d9d-a41a-6c8172380e08" providerId="ADAL" clId="{9ED2A773-D397-471E-9B27-627FA3392016}" dt="2025-08-05T08:59:57.741" v="85" actId="20577"/>
        <pc:sldMkLst>
          <pc:docMk/>
          <pc:sldMk cId="1335058472" sldId="267"/>
        </pc:sldMkLst>
        <pc:spChg chg="mod">
          <ac:chgData name="Aina Michalsen" userId="8b6e9dd5-7436-4d9d-a41a-6c8172380e08" providerId="ADAL" clId="{9ED2A773-D397-471E-9B27-627FA3392016}" dt="2025-08-05T08:59:57.741" v="85" actId="20577"/>
          <ac:spMkLst>
            <pc:docMk/>
            <pc:sldMk cId="1335058472" sldId="267"/>
            <ac:spMk id="2" creationId="{00000000-0000-0000-0000-000000000000}"/>
          </ac:spMkLst>
        </pc:spChg>
      </pc:sldChg>
      <pc:sldChg chg="modNotesTx">
        <pc:chgData name="Aina Michalsen" userId="8b6e9dd5-7436-4d9d-a41a-6c8172380e08" providerId="ADAL" clId="{9ED2A773-D397-471E-9B27-627FA3392016}" dt="2025-08-05T08:58:00.032" v="12" actId="20577"/>
        <pc:sldMkLst>
          <pc:docMk/>
          <pc:sldMk cId="3478735063" sldId="276"/>
        </pc:sldMkLst>
      </pc:sldChg>
      <pc:sldChg chg="modSp mod">
        <pc:chgData name="Aina Michalsen" userId="8b6e9dd5-7436-4d9d-a41a-6c8172380e08" providerId="ADAL" clId="{9ED2A773-D397-471E-9B27-627FA3392016}" dt="2025-08-05T08:58:15.029" v="26" actId="20577"/>
        <pc:sldMkLst>
          <pc:docMk/>
          <pc:sldMk cId="2453434011" sldId="285"/>
        </pc:sldMkLst>
        <pc:spChg chg="mod">
          <ac:chgData name="Aina Michalsen" userId="8b6e9dd5-7436-4d9d-a41a-6c8172380e08" providerId="ADAL" clId="{9ED2A773-D397-471E-9B27-627FA3392016}" dt="2025-08-05T08:58:15.029" v="26" actId="20577"/>
          <ac:spMkLst>
            <pc:docMk/>
            <pc:sldMk cId="2453434011" sldId="285"/>
            <ac:spMk id="2" creationId="{00000000-0000-0000-0000-000000000000}"/>
          </ac:spMkLst>
        </pc:spChg>
      </pc:sldChg>
      <pc:sldChg chg="modSp mod">
        <pc:chgData name="Aina Michalsen" userId="8b6e9dd5-7436-4d9d-a41a-6c8172380e08" providerId="ADAL" clId="{9ED2A773-D397-471E-9B27-627FA3392016}" dt="2025-08-05T09:01:25.615" v="89" actId="6549"/>
        <pc:sldMkLst>
          <pc:docMk/>
          <pc:sldMk cId="1936024290" sldId="321"/>
        </pc:sldMkLst>
        <pc:spChg chg="mod">
          <ac:chgData name="Aina Michalsen" userId="8b6e9dd5-7436-4d9d-a41a-6c8172380e08" providerId="ADAL" clId="{9ED2A773-D397-471E-9B27-627FA3392016}" dt="2025-08-05T09:01:25.615" v="89" actId="6549"/>
          <ac:spMkLst>
            <pc:docMk/>
            <pc:sldMk cId="1936024290" sldId="321"/>
            <ac:spMk id="3" creationId="{B26741ED-351B-0EA6-01C3-670B4330050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1D_F5D2BFF4.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38_4FBEDEF9.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52_5C2582C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a:solidFill>
          <a:schemeClr val="accent6"/>
        </a:solidFill>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a:solidFill>
          <a:schemeClr val="accent6"/>
        </a:solidFill>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33429-018A-447F-9047-77269CBB9695}" type="datetimeFigureOut">
              <a:rPr lang="nb-NO" smtClean="0"/>
              <a:t>05.08.2025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D1106-5C54-42FD-AB72-9E484DF5C867}" type="slidenum">
              <a:rPr lang="nb-NO" smtClean="0"/>
              <a:t>‹#›</a:t>
            </a:fld>
            <a:endParaRPr lang="nb-NO"/>
          </a:p>
        </p:txBody>
      </p:sp>
    </p:spTree>
    <p:extLst>
      <p:ext uri="{BB962C8B-B14F-4D97-AF65-F5344CB8AC3E}">
        <p14:creationId xmlns:p14="http://schemas.microsoft.com/office/powerpoint/2010/main" val="152606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0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7BC9-4D17-D605-57C4-49D34E476C6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6E4249E-3A1A-A434-ACFB-B9A87ADFEBD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D41B14B-6A6C-328B-5017-725F8CEF3B5F}"/>
              </a:ext>
            </a:extLst>
          </p:cNvPr>
          <p:cNvSpPr>
            <a:spLocks noGrp="1"/>
          </p:cNvSpPr>
          <p:nvPr>
            <p:ph type="body" idx="1"/>
          </p:nvPr>
        </p:nvSpPr>
        <p:spPr/>
        <p:txBody>
          <a:bodyPr/>
          <a:lstStyle/>
          <a:p>
            <a:r>
              <a:rPr lang="nb-NO">
                <a:ea typeface="Calibri"/>
                <a:cs typeface="Calibri"/>
              </a:rPr>
              <a:t>Eksempel på tiltaksplanen fra Asker SAT-rapport Fellesskap – </a:t>
            </a:r>
            <a:r>
              <a:rPr lang="nb-NO" err="1">
                <a:ea typeface="Calibri"/>
                <a:cs typeface="Calibri"/>
              </a:rPr>
              <a:t>utenforskap</a:t>
            </a:r>
            <a:r>
              <a:rPr lang="nb-NO">
                <a:ea typeface="Calibri"/>
                <a:cs typeface="Calibri"/>
              </a:rPr>
              <a:t> fra 2018.</a:t>
            </a:r>
            <a:endParaRPr lang="nb-NO"/>
          </a:p>
          <a:p>
            <a:endParaRPr lang="nb-NO">
              <a:ea typeface="Calibri"/>
              <a:cs typeface="Calibri"/>
            </a:endParaRPr>
          </a:p>
          <a:p>
            <a:r>
              <a:rPr lang="nb-NO">
                <a:ea typeface="Calibri"/>
                <a:cs typeface="Calibri"/>
              </a:rPr>
              <a:t>Legg merke til at tiltakene er på ulike nivåer, og at Utekontakten har ansvaret for alle punktene, men det siste punktet er ansvaret fordelt på tre tjenester som alle har vært involverte i SAT-kartleggingen.</a:t>
            </a:r>
            <a:endParaRPr lang="nb-NO"/>
          </a:p>
          <a:p>
            <a:endParaRPr lang="nb-NO">
              <a:ea typeface="Calibri"/>
              <a:cs typeface="Calibri"/>
            </a:endParaRPr>
          </a:p>
        </p:txBody>
      </p:sp>
      <p:sp>
        <p:nvSpPr>
          <p:cNvPr id="4" name="Plassholder for lysbildenummer 3">
            <a:extLst>
              <a:ext uri="{FF2B5EF4-FFF2-40B4-BE49-F238E27FC236}">
                <a16:creationId xmlns:a16="http://schemas.microsoft.com/office/drawing/2014/main" id="{3755DEDB-E23A-F6C6-69B4-0F2665CD2E8B}"/>
              </a:ext>
            </a:extLst>
          </p:cNvPr>
          <p:cNvSpPr>
            <a:spLocks noGrp="1"/>
          </p:cNvSpPr>
          <p:nvPr>
            <p:ph type="sldNum" sz="quarter" idx="10"/>
          </p:nvPr>
        </p:nvSpPr>
        <p:spPr/>
        <p:txBody>
          <a:bodyPr/>
          <a:lstStyle/>
          <a:p>
            <a:fld id="{67ED1106-5C54-42FD-AB72-9E484DF5C867}" type="slidenum">
              <a:rPr lang="nb-NO" smtClean="0"/>
              <a:t>10</a:t>
            </a:fld>
            <a:endParaRPr lang="nb-NO"/>
          </a:p>
        </p:txBody>
      </p:sp>
    </p:spTree>
    <p:extLst>
      <p:ext uri="{BB962C8B-B14F-4D97-AF65-F5344CB8AC3E}">
        <p14:creationId xmlns:p14="http://schemas.microsoft.com/office/powerpoint/2010/main" val="49392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t>Gruppeoppgave: Fyll inn skjemaet «Tiltaksplan». Dette kan påbegynnes nå, og fullføres av teamet etter opplæringen.</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86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Bruk KORUS-veilederen underveis</a:t>
            </a:r>
            <a:r>
              <a:rPr lang="nb-NO" baseline="0"/>
              <a:t> for gjennomlesning og veiledning på innhold.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kern="1200" baseline="0">
              <a:solidFill>
                <a:schemeClr val="tx1"/>
              </a:solidFill>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3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viktig at skriveren får avsatt nok tid til å sitte å skrive i en periode. Dette bør avklares med leder og planlegges slik at det tiden</a:t>
            </a:r>
            <a:r>
              <a:rPr lang="nb-NO" baseline="0"/>
              <a:t> holdes av til skrivearbeidet.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a:solidFill>
                  <a:schemeClr val="tx1"/>
                </a:solidFill>
                <a:latin typeface="+mn-lt"/>
                <a:ea typeface="+mn-ea"/>
                <a:cs typeface="+mn-cs"/>
              </a:rPr>
              <a:t>Viktig å presisere at rapporten skal være kort og konsis. Dette kan være utfordrende, fordi kartleggingsteamet ofte opplever mye som relevant, det er en krevende øvelse å skulle begrense innholdet til en kort rapport. Dette må derfor sannsynligvis gjøres i tett samarbeid med veileder.</a:t>
            </a:r>
          </a:p>
          <a:p>
            <a:pPr lvl="0"/>
            <a:endParaRPr lang="nb-NO" sz="120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27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92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a:solidFill>
                  <a:schemeClr val="tx1"/>
                </a:solidFill>
                <a:effectLst/>
                <a:latin typeface="+mn-lt"/>
                <a:ea typeface="+mn-ea"/>
                <a:cs typeface="+mn-cs"/>
              </a:rPr>
              <a:t>På</a:t>
            </a:r>
            <a:r>
              <a:rPr lang="nb-NO" sz="1200" kern="1200" baseline="0">
                <a:solidFill>
                  <a:schemeClr val="tx1"/>
                </a:solidFill>
                <a:effectLst/>
                <a:latin typeface="+mn-lt"/>
                <a:ea typeface="+mn-ea"/>
                <a:cs typeface="+mn-cs"/>
              </a:rPr>
              <a:t> nettsiden vår ligger det </a:t>
            </a:r>
            <a:r>
              <a:rPr lang="nb-NO" sz="1200" kern="1200" baseline="0" err="1">
                <a:solidFill>
                  <a:schemeClr val="tx1"/>
                </a:solidFill>
                <a:effectLst/>
                <a:latin typeface="+mn-lt"/>
                <a:ea typeface="+mn-ea"/>
                <a:cs typeface="+mn-cs"/>
              </a:rPr>
              <a:t>rapportmal</a:t>
            </a:r>
            <a:r>
              <a:rPr lang="nb-NO" sz="1200" kern="1200" baseline="0">
                <a:solidFill>
                  <a:schemeClr val="tx1"/>
                </a:solidFill>
                <a:effectLst/>
                <a:latin typeface="+mn-lt"/>
                <a:ea typeface="+mn-ea"/>
                <a:cs typeface="+mn-cs"/>
              </a:rPr>
              <a:t> med KORUS-profil som tjenestene kan benytte seg av dersom de ønsker det. </a:t>
            </a:r>
            <a:endParaRPr lang="nb-NO" sz="1200" kern="120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8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Link</a:t>
            </a:r>
            <a:r>
              <a:rPr lang="nb-NO" baseline="0"/>
              <a:t> til SAT-rapporter (gjerne de fra referansegruppen)/eller skriv ut eksemplarer av rapportene som kartleggingsteamet kan få. </a:t>
            </a:r>
            <a:r>
              <a:rPr lang="nb-NO"/>
              <a:t>F eks kan man gå sammen to og to og se på samme rapport eller ulike rapporter, og diskutere i plenum etterpå.</a:t>
            </a:r>
            <a:endParaRPr lang="nb-NO" baseline="0"/>
          </a:p>
          <a:p>
            <a:pPr rtl="0"/>
            <a:endParaRPr lang="nb-NO" baseline="0"/>
          </a:p>
          <a:p>
            <a:pPr rtl="0"/>
            <a:r>
              <a:rPr lang="nb-NO" baseline="0"/>
              <a:t>Det kan være hensiktsmessig at det settes av tid til at veileder og skriveren ser på det som er skrevet så langt. </a:t>
            </a:r>
          </a:p>
          <a:p>
            <a:endParaRPr lang="nb-NO"/>
          </a:p>
          <a:p>
            <a:r>
              <a:rPr lang="nb-NO"/>
              <a:t>Sett opp nok tid/møtepunkter mellom veileder og skriver.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966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7083B-F966-048A-1EAF-6791B1EFAE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5ACB3EE-257A-3FD5-D431-729F32129C4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E1D14CF-CE8D-B751-6B60-9569685E399E}"/>
              </a:ext>
            </a:extLst>
          </p:cNvPr>
          <p:cNvSpPr>
            <a:spLocks noGrp="1"/>
          </p:cNvSpPr>
          <p:nvPr>
            <p:ph type="body" idx="1"/>
          </p:nvPr>
        </p:nvSpPr>
        <p:spPr/>
        <p:txBody>
          <a:bodyPr/>
          <a:lstStyle/>
          <a:p>
            <a:r>
              <a:rPr lang="nb-NO">
                <a:ea typeface="Calibri"/>
                <a:cs typeface="Calibri"/>
              </a:rPr>
              <a:t>For å hindre at SAT-rapporten havner i en skuff, og at alt arbeidet er forgjeves, finnes det tips til hvordan man kan gjøre SAT-rapporten kjent i sin bydel eller kommune. Denne listen er ikke uttømmende, men forslag som kommer fra team som har gjennomført SAT tidligere.</a:t>
            </a:r>
            <a:endParaRPr lang="nb-NO" sz="1200" b="0" i="0" u="none" strike="noStrike" kern="1200" baseline="0">
              <a:solidFill>
                <a:schemeClr val="tx1"/>
              </a:solidFill>
              <a:latin typeface="+mn-lt"/>
              <a:ea typeface="+mn-ea"/>
              <a:cs typeface="+mn-cs"/>
            </a:endParaRPr>
          </a:p>
          <a:p>
            <a:endParaRPr lang="nb-NO">
              <a:ea typeface="Calibri" panose="020F0502020204030204"/>
              <a:cs typeface="Calibri" panose="020F0502020204030204"/>
            </a:endParaRPr>
          </a:p>
          <a:p>
            <a:r>
              <a:rPr lang="nb-NO">
                <a:ea typeface="Calibri" panose="020F0502020204030204"/>
                <a:cs typeface="Calibri" panose="020F0502020204030204"/>
              </a:rPr>
              <a:t>Se også eksempel fra Lørenskog på neste slide.</a:t>
            </a:r>
          </a:p>
          <a:p>
            <a:endParaRPr lang="nb-NO">
              <a:ea typeface="Calibri" panose="020F0502020204030204"/>
              <a:cs typeface="Calibri" panose="020F0502020204030204"/>
            </a:endParaRPr>
          </a:p>
        </p:txBody>
      </p:sp>
      <p:sp>
        <p:nvSpPr>
          <p:cNvPr id="4" name="Plassholder for lysbildenummer 3">
            <a:extLst>
              <a:ext uri="{FF2B5EF4-FFF2-40B4-BE49-F238E27FC236}">
                <a16:creationId xmlns:a16="http://schemas.microsoft.com/office/drawing/2014/main" id="{9BD1AE55-9B5B-8AD5-9915-B9801573A8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94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7ED1106-5C54-42FD-AB72-9E484DF5C867}" type="slidenum">
              <a:rPr lang="nb-NO" smtClean="0"/>
              <a:t>2</a:t>
            </a:fld>
            <a:endParaRPr lang="nb-NO"/>
          </a:p>
        </p:txBody>
      </p:sp>
    </p:spTree>
    <p:extLst>
      <p:ext uri="{BB962C8B-B14F-4D97-AF65-F5344CB8AC3E}">
        <p14:creationId xmlns:p14="http://schemas.microsoft.com/office/powerpoint/2010/main" val="154814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ea typeface="Calibri"/>
                <a:cs typeface="Calibri"/>
              </a:rPr>
              <a:t>Her er et </a:t>
            </a:r>
            <a:r>
              <a:rPr lang="en-US" err="1">
                <a:ea typeface="Calibri"/>
                <a:cs typeface="Calibri"/>
              </a:rPr>
              <a:t>eksempel</a:t>
            </a:r>
            <a:r>
              <a:rPr lang="en-US">
                <a:ea typeface="Calibri"/>
                <a:cs typeface="Calibri"/>
              </a:rPr>
              <a:t> </a:t>
            </a:r>
            <a:r>
              <a:rPr lang="en-US" err="1">
                <a:ea typeface="Calibri"/>
                <a:cs typeface="Calibri"/>
              </a:rPr>
              <a:t>fra</a:t>
            </a:r>
            <a:r>
              <a:rPr lang="en-US">
                <a:ea typeface="Calibri"/>
                <a:cs typeface="Calibri"/>
              </a:rPr>
              <a:t> </a:t>
            </a:r>
            <a:r>
              <a:rPr lang="en-US" err="1">
                <a:ea typeface="Calibri"/>
                <a:cs typeface="Calibri"/>
              </a:rPr>
              <a:t>Utekontakten</a:t>
            </a:r>
            <a:r>
              <a:rPr lang="en-US">
                <a:ea typeface="Calibri"/>
                <a:cs typeface="Calibri"/>
              </a:rPr>
              <a:t> </a:t>
            </a:r>
            <a:r>
              <a:rPr lang="en-US" err="1">
                <a:ea typeface="Calibri"/>
                <a:cs typeface="Calibri"/>
              </a:rPr>
              <a:t>i</a:t>
            </a:r>
            <a:r>
              <a:rPr lang="en-US">
                <a:ea typeface="Calibri"/>
                <a:cs typeface="Calibri"/>
              </a:rPr>
              <a:t> </a:t>
            </a:r>
            <a:r>
              <a:rPr lang="en-US" err="1">
                <a:ea typeface="Calibri"/>
                <a:cs typeface="Calibri"/>
              </a:rPr>
              <a:t>Lørenskog</a:t>
            </a:r>
            <a:r>
              <a:rPr lang="en-US">
                <a:ea typeface="Calibri"/>
                <a:cs typeface="Calibri"/>
              </a:rPr>
              <a:t>, </a:t>
            </a:r>
            <a:r>
              <a:rPr lang="en-US" err="1">
                <a:ea typeface="Calibri"/>
                <a:cs typeface="Calibri"/>
              </a:rPr>
              <a:t>som</a:t>
            </a:r>
            <a:r>
              <a:rPr lang="en-US">
                <a:ea typeface="Calibri"/>
                <a:cs typeface="Calibri"/>
              </a:rPr>
              <a:t> et par </a:t>
            </a:r>
            <a:r>
              <a:rPr lang="en-US" err="1">
                <a:ea typeface="Calibri"/>
                <a:cs typeface="Calibri"/>
              </a:rPr>
              <a:t>måneder</a:t>
            </a:r>
            <a:r>
              <a:rPr lang="en-US">
                <a:ea typeface="Calibri"/>
                <a:cs typeface="Calibri"/>
              </a:rPr>
              <a:t> </a:t>
            </a:r>
            <a:r>
              <a:rPr lang="en-US" err="1">
                <a:ea typeface="Calibri"/>
                <a:cs typeface="Calibri"/>
              </a:rPr>
              <a:t>før</a:t>
            </a:r>
            <a:r>
              <a:rPr lang="en-US">
                <a:ea typeface="Calibri"/>
                <a:cs typeface="Calibri"/>
              </a:rPr>
              <a:t> </a:t>
            </a:r>
            <a:r>
              <a:rPr lang="en-US" err="1">
                <a:ea typeface="Calibri"/>
                <a:cs typeface="Calibri"/>
              </a:rPr>
              <a:t>lansering</a:t>
            </a:r>
            <a:r>
              <a:rPr lang="en-US">
                <a:ea typeface="Calibri"/>
                <a:cs typeface="Calibri"/>
              </a:rPr>
              <a:t> </a:t>
            </a:r>
            <a:r>
              <a:rPr lang="en-US" err="1">
                <a:ea typeface="Calibri"/>
                <a:cs typeface="Calibri"/>
              </a:rPr>
              <a:t>sendte</a:t>
            </a:r>
            <a:r>
              <a:rPr lang="en-US">
                <a:ea typeface="Calibri"/>
                <a:cs typeface="Calibri"/>
              </a:rPr>
              <a:t> </a:t>
            </a:r>
            <a:r>
              <a:rPr lang="en-US" err="1">
                <a:ea typeface="Calibri"/>
                <a:cs typeface="Calibri"/>
              </a:rPr>
              <a:t>ut</a:t>
            </a:r>
            <a:r>
              <a:rPr lang="en-US">
                <a:ea typeface="Calibri"/>
                <a:cs typeface="Calibri"/>
              </a:rPr>
              <a:t> </a:t>
            </a:r>
            <a:r>
              <a:rPr lang="en-US" err="1">
                <a:ea typeface="Calibri"/>
                <a:cs typeface="Calibri"/>
              </a:rPr>
              <a:t>en</a:t>
            </a:r>
            <a:r>
              <a:rPr lang="en-US">
                <a:ea typeface="Calibri"/>
                <a:cs typeface="Calibri"/>
              </a:rPr>
              <a:t> "save the date" </a:t>
            </a:r>
            <a:r>
              <a:rPr lang="en-US" err="1">
                <a:ea typeface="Calibri"/>
                <a:cs typeface="Calibri"/>
              </a:rPr>
              <a:t>til</a:t>
            </a:r>
            <a:r>
              <a:rPr lang="en-US">
                <a:ea typeface="Calibri"/>
                <a:cs typeface="Calibri"/>
              </a:rPr>
              <a:t> alle </a:t>
            </a:r>
            <a:r>
              <a:rPr lang="en-US" err="1">
                <a:ea typeface="Calibri"/>
                <a:cs typeface="Calibri"/>
              </a:rPr>
              <a:t>som</a:t>
            </a:r>
            <a:r>
              <a:rPr lang="en-US">
                <a:ea typeface="Calibri"/>
                <a:cs typeface="Calibri"/>
              </a:rPr>
              <a:t> </a:t>
            </a:r>
            <a:r>
              <a:rPr lang="en-US" err="1">
                <a:ea typeface="Calibri"/>
                <a:cs typeface="Calibri"/>
              </a:rPr>
              <a:t>hadde</a:t>
            </a:r>
            <a:r>
              <a:rPr lang="en-US">
                <a:ea typeface="Calibri"/>
                <a:cs typeface="Calibri"/>
              </a:rPr>
              <a:t> </a:t>
            </a:r>
            <a:r>
              <a:rPr lang="en-US" err="1">
                <a:ea typeface="Calibri"/>
                <a:cs typeface="Calibri"/>
              </a:rPr>
              <a:t>bidratt</a:t>
            </a:r>
            <a:r>
              <a:rPr lang="en-US">
                <a:ea typeface="Calibri"/>
                <a:cs typeface="Calibri"/>
              </a:rPr>
              <a:t> inn </a:t>
            </a:r>
            <a:r>
              <a:rPr lang="en-US" err="1">
                <a:ea typeface="Calibri"/>
                <a:cs typeface="Calibri"/>
              </a:rPr>
              <a:t>i</a:t>
            </a:r>
            <a:r>
              <a:rPr lang="en-US">
                <a:ea typeface="Calibri"/>
                <a:cs typeface="Calibri"/>
              </a:rPr>
              <a:t> </a:t>
            </a:r>
            <a:r>
              <a:rPr lang="en-US" err="1">
                <a:ea typeface="Calibri"/>
                <a:cs typeface="Calibri"/>
              </a:rPr>
              <a:t>gruppemøtene</a:t>
            </a:r>
            <a:r>
              <a:rPr lang="en-US">
                <a:ea typeface="Calibri"/>
                <a:cs typeface="Calibri"/>
              </a:rPr>
              <a:t>, </a:t>
            </a:r>
            <a:r>
              <a:rPr lang="en-US" err="1">
                <a:ea typeface="Calibri"/>
                <a:cs typeface="Calibri"/>
              </a:rPr>
              <a:t>samt</a:t>
            </a:r>
            <a:r>
              <a:rPr lang="en-US">
                <a:ea typeface="Calibri"/>
                <a:cs typeface="Calibri"/>
              </a:rPr>
              <a:t> </a:t>
            </a:r>
            <a:r>
              <a:rPr lang="en-US" err="1">
                <a:ea typeface="Calibri"/>
                <a:cs typeface="Calibri"/>
              </a:rPr>
              <a:t>andre</a:t>
            </a:r>
            <a:r>
              <a:rPr lang="en-US">
                <a:ea typeface="Calibri"/>
                <a:cs typeface="Calibri"/>
              </a:rPr>
              <a:t> </a:t>
            </a:r>
            <a:r>
              <a:rPr lang="en-US" err="1">
                <a:ea typeface="Calibri"/>
                <a:cs typeface="Calibri"/>
              </a:rPr>
              <a:t>i</a:t>
            </a:r>
            <a:r>
              <a:rPr lang="en-US">
                <a:ea typeface="Calibri"/>
                <a:cs typeface="Calibri"/>
              </a:rPr>
              <a:t> </a:t>
            </a:r>
            <a:r>
              <a:rPr lang="en-US" err="1">
                <a:ea typeface="Calibri"/>
                <a:cs typeface="Calibri"/>
              </a:rPr>
              <a:t>kommunen</a:t>
            </a:r>
            <a:r>
              <a:rPr lang="en-US">
                <a:ea typeface="Calibri"/>
                <a:cs typeface="Calibri"/>
              </a:rPr>
              <a:t> med interesse for </a:t>
            </a:r>
            <a:r>
              <a:rPr lang="en-US" err="1">
                <a:ea typeface="Calibri"/>
                <a:cs typeface="Calibri"/>
              </a:rPr>
              <a:t>forebyggende</a:t>
            </a:r>
            <a:r>
              <a:rPr lang="en-US">
                <a:ea typeface="Calibri"/>
                <a:cs typeface="Calibri"/>
              </a:rPr>
              <a:t> </a:t>
            </a:r>
            <a:r>
              <a:rPr lang="en-US" err="1">
                <a:ea typeface="Calibri"/>
                <a:cs typeface="Calibri"/>
              </a:rPr>
              <a:t>arbeid</a:t>
            </a:r>
            <a:r>
              <a:rPr lang="en-US">
                <a:ea typeface="Calibri"/>
                <a:cs typeface="Calibri"/>
              </a:rPr>
              <a:t> med barn </a:t>
            </a:r>
            <a:r>
              <a:rPr lang="en-US" err="1">
                <a:ea typeface="Calibri"/>
                <a:cs typeface="Calibri"/>
              </a:rPr>
              <a:t>og</a:t>
            </a:r>
            <a:r>
              <a:rPr lang="en-US">
                <a:ea typeface="Calibri"/>
                <a:cs typeface="Calibri"/>
              </a:rPr>
              <a:t> </a:t>
            </a:r>
            <a:r>
              <a:rPr lang="en-US" err="1">
                <a:ea typeface="Calibri"/>
                <a:cs typeface="Calibri"/>
              </a:rPr>
              <a:t>unge</a:t>
            </a:r>
            <a:r>
              <a:rPr lang="en-US">
                <a:ea typeface="Calibri"/>
                <a:cs typeface="Calibri"/>
              </a:rPr>
              <a:t>.</a:t>
            </a:r>
          </a:p>
        </p:txBody>
      </p:sp>
      <p:sp>
        <p:nvSpPr>
          <p:cNvPr id="4" name="Plassholder for lysbildenummer 3"/>
          <p:cNvSpPr>
            <a:spLocks noGrp="1"/>
          </p:cNvSpPr>
          <p:nvPr>
            <p:ph type="sldNum" sz="quarter" idx="5"/>
          </p:nvPr>
        </p:nvSpPr>
        <p:spPr/>
        <p:txBody>
          <a:bodyPr/>
          <a:lstStyle/>
          <a:p>
            <a:fld id="{67ED1106-5C54-42FD-AB72-9E484DF5C867}" type="slidenum">
              <a:rPr lang="nb-NO" smtClean="0"/>
              <a:t>20</a:t>
            </a:fld>
            <a:endParaRPr lang="nb-NO"/>
          </a:p>
        </p:txBody>
      </p:sp>
    </p:spTree>
    <p:extLst>
      <p:ext uri="{BB962C8B-B14F-4D97-AF65-F5344CB8AC3E}">
        <p14:creationId xmlns:p14="http://schemas.microsoft.com/office/powerpoint/2010/main" val="363433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rPr>
              <a:t>Siste kikk på denne sammen med teamet.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rPr>
              <a:t>Lande dato for ferdig rapport og evt. lansering av rapport.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rPr>
              <a:t>Avtale tidspunkt for evaluering (</a:t>
            </a:r>
            <a:r>
              <a:rPr kumimoji="0" lang="nb-NO" sz="1200" b="0" i="0" u="none" strike="noStrike" kern="1200" cap="none" spc="0" normalizeH="0" baseline="0" noProof="0" err="1">
                <a:ln>
                  <a:noFill/>
                </a:ln>
                <a:solidFill>
                  <a:prstClr val="black"/>
                </a:solidFill>
                <a:effectLst/>
                <a:uLnTx/>
                <a:uFillTx/>
                <a:latin typeface="Calibri" panose="020F0502020204030204"/>
                <a:ea typeface="Calibri"/>
                <a:cs typeface="Calibri"/>
              </a:rPr>
              <a:t>ca</a:t>
            </a:r>
            <a:r>
              <a:rPr kumimoji="0" lang="nb-NO" sz="1200" b="0" i="0" u="none" strike="noStrike" kern="1200" cap="none" spc="0" normalizeH="0" baseline="0" noProof="0">
                <a:ln>
                  <a:noFill/>
                </a:ln>
                <a:solidFill>
                  <a:prstClr val="black"/>
                </a:solidFill>
                <a:effectLst/>
                <a:uLnTx/>
                <a:uFillTx/>
                <a:latin typeface="Calibri" panose="020F0502020204030204"/>
                <a:ea typeface="Calibri"/>
                <a:cs typeface="Calibri"/>
              </a:rPr>
              <a:t> 6 måneder etter ferdig rapport).</a:t>
            </a:r>
          </a:p>
          <a:p>
            <a:endParaRPr lang="nb-NO"/>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0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83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a:t>
            </a:r>
            <a:r>
              <a:rPr lang="nb-NO" baseline="0"/>
              <a:t> en HKH vil </a:t>
            </a:r>
            <a:r>
              <a:rPr lang="nb-NO"/>
              <a:t>man ha </a:t>
            </a:r>
            <a:r>
              <a:rPr lang="nb-NO" baseline="0"/>
              <a:t>en handlingsplan som involverer flere tjenester med ulikt ansvarsområde, men i en SAT skal tiltaksplanen være relatert til tjenestens mandat. Dersom andre tjenester involveres i tiltakene er det gjerne i samarbeid med tjenesten som gjennomfører </a:t>
            </a:r>
            <a:r>
              <a:rPr lang="nb-NO"/>
              <a:t>SAT-en</a:t>
            </a:r>
            <a:r>
              <a:rPr lang="nb-NO" baseline="0"/>
              <a:t>.</a:t>
            </a:r>
            <a:r>
              <a:rPr lang="nb-NO"/>
              <a:t> </a:t>
            </a:r>
          </a:p>
          <a:p>
            <a:endParaRPr lang="nb-NO"/>
          </a:p>
          <a:p>
            <a:r>
              <a:rPr lang="nb-NO"/>
              <a:t>Ansvarsområdene i tiltaksplanen deles inn etter om tiltaket kreves på </a:t>
            </a:r>
            <a:r>
              <a:rPr lang="nb-NO" err="1"/>
              <a:t>indikativt</a:t>
            </a:r>
            <a:r>
              <a:rPr lang="nb-NO"/>
              <a:t>, selektivt eller universelt nivå. Det er ønskelig å ha en tiltaksplan som favner alle de tre områdene i en SAT. </a:t>
            </a:r>
          </a:p>
          <a:p>
            <a:endParaRPr lang="nb-NO"/>
          </a:p>
          <a:p>
            <a:pPr marL="171450" indent="-171450">
              <a:buFontTx/>
              <a:buChar char="-"/>
            </a:pPr>
            <a:r>
              <a:rPr lang="nb-NO" err="1"/>
              <a:t>Indikative</a:t>
            </a:r>
            <a:r>
              <a:rPr lang="nb-NO" baseline="0"/>
              <a:t> </a:t>
            </a:r>
            <a:r>
              <a:rPr lang="nb-NO" sz="1200" b="0" i="0" kern="1200">
                <a:solidFill>
                  <a:schemeClr val="tx1"/>
                </a:solidFill>
                <a:effectLst/>
                <a:latin typeface="+mn-lt"/>
                <a:ea typeface="+mn-ea"/>
                <a:cs typeface="+mn-cs"/>
              </a:rPr>
              <a:t>strategier og tiltak retter</a:t>
            </a:r>
            <a:r>
              <a:rPr lang="nb-NO" sz="1200" b="0" i="0" kern="1200" baseline="0">
                <a:solidFill>
                  <a:schemeClr val="tx1"/>
                </a:solidFill>
                <a:effectLst/>
                <a:latin typeface="+mn-lt"/>
                <a:ea typeface="+mn-ea"/>
                <a:cs typeface="+mn-cs"/>
              </a:rPr>
              <a:t> seg</a:t>
            </a:r>
            <a:r>
              <a:rPr lang="nb-NO" sz="1200" b="0" i="0" kern="1200">
                <a:solidFill>
                  <a:schemeClr val="tx1"/>
                </a:solidFill>
                <a:effectLst/>
                <a:latin typeface="+mn-lt"/>
                <a:ea typeface="+mn-ea"/>
                <a:cs typeface="+mn-cs"/>
              </a:rPr>
              <a:t> mot enkeltpersoner hvor risikofaktorer og/eller konkrete problemer er observert eller opplevd.</a:t>
            </a:r>
            <a:endParaRPr lang="nb-NO"/>
          </a:p>
          <a:p>
            <a:pPr marL="171450" indent="-171450">
              <a:buFontTx/>
              <a:buChar char="-"/>
            </a:pPr>
            <a:r>
              <a:rPr lang="nb-NO"/>
              <a:t>Selektive</a:t>
            </a:r>
            <a:r>
              <a:rPr lang="nb-NO" baseline="0"/>
              <a:t> strategier og tiltak</a:t>
            </a:r>
            <a:r>
              <a:rPr lang="nb-NO"/>
              <a:t> retter seg mot risikoutsatte grupper eller risikosituasjoner.</a:t>
            </a:r>
          </a:p>
          <a:p>
            <a:pPr marL="171450" indent="-171450">
              <a:buFontTx/>
              <a:buChar char="-"/>
            </a:pPr>
            <a:r>
              <a:rPr lang="nb-NO"/>
              <a:t>Universelle</a:t>
            </a:r>
            <a:r>
              <a:rPr lang="nb-NO" baseline="0"/>
              <a:t> strategier og tiltak </a:t>
            </a:r>
            <a:r>
              <a:rPr lang="nb-NO"/>
              <a:t>retter seg mot alle,</a:t>
            </a:r>
            <a:r>
              <a:rPr lang="nb-NO" baseline="0"/>
              <a:t> uten å skille mellom grupper og individer.</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50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Sitatet er hentet fra referansegruppen med utekontakter som har skrevet SAT-rapporter tidligere.  </a:t>
            </a:r>
          </a:p>
          <a:p>
            <a:endParaRPr lang="nb-NO"/>
          </a:p>
          <a:p>
            <a:r>
              <a:rPr lang="nb-NO"/>
              <a:t>De var opptatte av hvor viktig det er at tjenesten har et mandat som tilsier at man har en fleksibilitet til å endre praksis. Det kunnskapen man får gjennom å gjennomføre en SAT, skal kunne påvirke hvordan man jobber i tjenesten fremover. Man skal kunne tilpasse seg målgruppens behov.  </a:t>
            </a:r>
          </a:p>
          <a:p>
            <a:endParaRPr lang="nb-NO"/>
          </a:p>
          <a:p>
            <a:r>
              <a:rPr lang="nb-NO"/>
              <a:t>Oppsøkende tjenester</a:t>
            </a:r>
            <a:r>
              <a:rPr lang="nb-NO" baseline="0"/>
              <a:t> har gjerne denne fleksibiliteten, og verktøyet egner seg derfor veldig godt for disse tjenestene. Det betyr ikke at ikke andre faggrupper ikke kan gjennomføre en SAT. Det kan for eksempel være nyttig for tjenester som står overfor en endring eller omorganisering, og som ønsker å se på hvordan de skal jobbe fremover. </a:t>
            </a: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0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Når tiltak skal planlegges er det ønskelig at tjenesten som gjennomfører SAT-en styrer mot en kunnskapsbasert praksis. </a:t>
            </a:r>
          </a:p>
          <a:p>
            <a:pPr defTabSz="914289">
              <a:defRPr/>
            </a:pPr>
            <a:endParaRPr lang="nb-NO">
              <a:cs typeface="Calibri"/>
            </a:endParaRPr>
          </a:p>
          <a:p>
            <a:pPr defTabSz="914289">
              <a:defRPr/>
            </a:pPr>
            <a:r>
              <a:rPr lang="nb-NO"/>
              <a:t>Den erfaringsbaserte kunnskapen i denne sammenhengen handler også om en skriftliggjøring av taus</a:t>
            </a:r>
            <a:r>
              <a:rPr lang="nb-NO" baseline="0"/>
              <a:t> kunnskap (særlig nyttig for oppsøkende tjenester).</a:t>
            </a:r>
            <a:r>
              <a:rPr lang="nb-NO"/>
              <a:t> </a:t>
            </a:r>
          </a:p>
          <a:p>
            <a:pPr defTabSz="914289">
              <a:defRPr/>
            </a:pPr>
            <a:endParaRPr lang="nb-NO">
              <a:cs typeface="Calibri" panose="020F0502020204030204"/>
            </a:endParaRPr>
          </a:p>
          <a:p>
            <a:pPr defTabSz="914289">
              <a:defRPr/>
            </a:pPr>
            <a:endParaRPr lang="nb-NO">
              <a:cs typeface="Calibri" panose="020F0502020204030204"/>
            </a:endParaRPr>
          </a:p>
        </p:txBody>
      </p:sp>
      <p:sp>
        <p:nvSpPr>
          <p:cNvPr id="4" name="Plassholder for lysbildenummer 3"/>
          <p:cNvSpPr>
            <a:spLocks noGrp="1"/>
          </p:cNvSpPr>
          <p:nvPr>
            <p:ph type="sldNum" sz="quarter" idx="10"/>
          </p:nvPr>
        </p:nvSpPr>
        <p:spPr/>
        <p:txBody>
          <a:bodyPr/>
          <a:lstStyle/>
          <a:p>
            <a:fld id="{67ED1106-5C54-42FD-AB72-9E484DF5C867}" type="slidenum">
              <a:rPr lang="nb-NO" smtClean="0"/>
              <a:t>7</a:t>
            </a:fld>
            <a:endParaRPr lang="nb-NO"/>
          </a:p>
        </p:txBody>
      </p:sp>
    </p:spTree>
    <p:extLst>
      <p:ext uri="{BB962C8B-B14F-4D97-AF65-F5344CB8AC3E}">
        <p14:creationId xmlns:p14="http://schemas.microsoft.com/office/powerpoint/2010/main" val="315341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Tjenesten som er ansvarlig for SAT-en, kan bare ta ansvaret for å gjennomføre tiltak som ligger til egen tjenestens mandat. I denne delen av prosessen bør derfor andre som har vært involverte i kartleggingen inviteres inn til en diskusjon om funnene og rapporten som skal skrives. Tiltaksplanen kan bestå av tiltak i egen tjeneste, samt felles tiltak med andre ansvarlige personer og/eller tjenester.  </a:t>
            </a: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81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Tiltaksplanen er skjema 8</a:t>
            </a:r>
            <a:endParaRPr lang="nb-NO"/>
          </a:p>
          <a:p>
            <a:endParaRPr lang="nb-NO"/>
          </a:p>
          <a:p>
            <a:endParaRPr lang="nb-NO"/>
          </a:p>
        </p:txBody>
      </p:sp>
      <p:sp>
        <p:nvSpPr>
          <p:cNvPr id="4" name="Plassholder for lysbildenummer 3"/>
          <p:cNvSpPr>
            <a:spLocks noGrp="1"/>
          </p:cNvSpPr>
          <p:nvPr>
            <p:ph type="sldNum" sz="quarter" idx="10"/>
          </p:nvPr>
        </p:nvSpPr>
        <p:spPr/>
        <p:txBody>
          <a:bodyPr/>
          <a:lstStyle/>
          <a:p>
            <a:fld id="{67ED1106-5C54-42FD-AB72-9E484DF5C867}" type="slidenum">
              <a:rPr lang="nb-NO" smtClean="0"/>
              <a:t>9</a:t>
            </a:fld>
            <a:endParaRPr lang="nb-NO"/>
          </a:p>
        </p:txBody>
      </p:sp>
    </p:spTree>
    <p:extLst>
      <p:ext uri="{BB962C8B-B14F-4D97-AF65-F5344CB8AC3E}">
        <p14:creationId xmlns:p14="http://schemas.microsoft.com/office/powerpoint/2010/main" val="3938190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5060733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3697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2544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3791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71009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9777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8337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5799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422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218521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28755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166775400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0271765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2725519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13415129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64739499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4914692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40096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755805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66598643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88118733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7172954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24318274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07271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47941257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562076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51987645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59752796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95849196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98823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30903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70914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115542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43029023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48817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50759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67251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7908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422955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42396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0661762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9035167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7039119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4984231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13709987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3578853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54817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2117354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71917714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75800696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73910916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89903634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0795788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51922282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117537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4253088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052319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31178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8111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72042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710129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223398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359713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275091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5962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153207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9536277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284280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0772821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8166285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7633151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47696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8807614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2971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18013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0892487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1956945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131512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14663482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1368867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546385"/>
            <a:ext cx="7596808" cy="1083366"/>
          </a:xfrm>
        </p:spPr>
        <p:txBody>
          <a:bodyPr>
            <a:noAutofit/>
          </a:bodyPr>
          <a:lstStyle/>
          <a:p>
            <a:r>
              <a:rPr lang="nb-NO" sz="3600"/>
              <a:t>SAT</a:t>
            </a:r>
          </a:p>
          <a:p>
            <a:r>
              <a:rPr lang="nb-NO" sz="3600">
                <a:latin typeface="Quire Sans"/>
                <a:cs typeface="Quire Sans"/>
              </a:rPr>
              <a:t>Situasjon – Analyse – Tiltak</a:t>
            </a:r>
          </a:p>
          <a:p>
            <a:r>
              <a:rPr lang="nb-NO" sz="2400">
                <a:latin typeface="Quire Sans"/>
                <a:cs typeface="Quire Sans"/>
              </a:rPr>
              <a:t>Fjerde opplæring</a:t>
            </a:r>
            <a:endParaRPr lang="nb-NO" sz="2400"/>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725381" y="6642556"/>
            <a:ext cx="191746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bamagal (</a:t>
            </a:r>
            <a:r>
              <a:rPr lang="nb-NO" sz="800">
                <a:solidFill>
                  <a:srgbClr val="FFFFFF"/>
                </a:solidFill>
                <a:latin typeface="Verdana" panose="020B0604030504040204"/>
              </a:rPr>
              <a:t>u</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9860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C7A63-6E2F-CA94-9F21-5C68EE3B3CF4}"/>
            </a:ext>
          </a:extLst>
        </p:cNvPr>
        <p:cNvGrpSpPr/>
        <p:nvPr/>
      </p:nvGrpSpPr>
      <p:grpSpPr>
        <a:xfrm>
          <a:off x="0" y="0"/>
          <a:ext cx="0" cy="0"/>
          <a:chOff x="0" y="0"/>
          <a:chExt cx="0" cy="0"/>
        </a:xfrm>
      </p:grpSpPr>
      <p:graphicFrame>
        <p:nvGraphicFramePr>
          <p:cNvPr id="3" name="Plassholder for innhold 2">
            <a:extLst>
              <a:ext uri="{FF2B5EF4-FFF2-40B4-BE49-F238E27FC236}">
                <a16:creationId xmlns:a16="http://schemas.microsoft.com/office/drawing/2014/main" id="{49EAD410-6878-A996-BF45-28C8A1FC96A7}"/>
              </a:ext>
            </a:extLst>
          </p:cNvPr>
          <p:cNvGraphicFramePr>
            <a:graphicFrameLocks noGrp="1"/>
          </p:cNvGraphicFramePr>
          <p:nvPr>
            <p:ph sz="quarter" idx="11"/>
          </p:nvPr>
        </p:nvGraphicFramePr>
        <p:xfrm>
          <a:off x="792480" y="1025524"/>
          <a:ext cx="10467704" cy="5237116"/>
        </p:xfrm>
        <a:graphic>
          <a:graphicData uri="http://schemas.openxmlformats.org/drawingml/2006/table">
            <a:tbl>
              <a:tblPr firstRow="1"/>
              <a:tblGrid>
                <a:gridCol w="1790628">
                  <a:extLst>
                    <a:ext uri="{9D8B030D-6E8A-4147-A177-3AD203B41FA5}">
                      <a16:colId xmlns:a16="http://schemas.microsoft.com/office/drawing/2014/main" val="4014802678"/>
                    </a:ext>
                  </a:extLst>
                </a:gridCol>
                <a:gridCol w="1880698">
                  <a:extLst>
                    <a:ext uri="{9D8B030D-6E8A-4147-A177-3AD203B41FA5}">
                      <a16:colId xmlns:a16="http://schemas.microsoft.com/office/drawing/2014/main" val="4112914313"/>
                    </a:ext>
                  </a:extLst>
                </a:gridCol>
                <a:gridCol w="1186572">
                  <a:extLst>
                    <a:ext uri="{9D8B030D-6E8A-4147-A177-3AD203B41FA5}">
                      <a16:colId xmlns:a16="http://schemas.microsoft.com/office/drawing/2014/main" val="661649799"/>
                    </a:ext>
                  </a:extLst>
                </a:gridCol>
                <a:gridCol w="1526293">
                  <a:extLst>
                    <a:ext uri="{9D8B030D-6E8A-4147-A177-3AD203B41FA5}">
                      <a16:colId xmlns:a16="http://schemas.microsoft.com/office/drawing/2014/main" val="713132279"/>
                    </a:ext>
                  </a:extLst>
                </a:gridCol>
                <a:gridCol w="892867">
                  <a:extLst>
                    <a:ext uri="{9D8B030D-6E8A-4147-A177-3AD203B41FA5}">
                      <a16:colId xmlns:a16="http://schemas.microsoft.com/office/drawing/2014/main" val="2913218142"/>
                    </a:ext>
                  </a:extLst>
                </a:gridCol>
                <a:gridCol w="226171">
                  <a:extLst>
                    <a:ext uri="{9D8B030D-6E8A-4147-A177-3AD203B41FA5}">
                      <a16:colId xmlns:a16="http://schemas.microsoft.com/office/drawing/2014/main" val="1631425562"/>
                    </a:ext>
                  </a:extLst>
                </a:gridCol>
                <a:gridCol w="1438182">
                  <a:extLst>
                    <a:ext uri="{9D8B030D-6E8A-4147-A177-3AD203B41FA5}">
                      <a16:colId xmlns:a16="http://schemas.microsoft.com/office/drawing/2014/main" val="1898037302"/>
                    </a:ext>
                  </a:extLst>
                </a:gridCol>
                <a:gridCol w="1526293">
                  <a:extLst>
                    <a:ext uri="{9D8B030D-6E8A-4147-A177-3AD203B41FA5}">
                      <a16:colId xmlns:a16="http://schemas.microsoft.com/office/drawing/2014/main" val="881503179"/>
                    </a:ext>
                  </a:extLst>
                </a:gridCol>
              </a:tblGrid>
              <a:tr h="236637">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Mål: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Tiltak:</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Nivå: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Ansvar: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Oppstart: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Varighet: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3952471246"/>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extLst>
                  <a:ext uri="{0D108BD9-81ED-4DB2-BD59-A6C34878D82A}">
                    <a16:rowId xmlns:a16="http://schemas.microsoft.com/office/drawing/2014/main" val="3638496838"/>
                  </a:ext>
                </a:extLst>
              </a:tr>
              <a:tr h="56075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Øke voksentettheten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 prioriterer oppsøkende arbeid og fast tilstedeværelse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Selektivt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rPr>
                        <a:t>Et år i første omgang</a:t>
                      </a: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589410704"/>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595316129"/>
                  </a:ext>
                </a:extLst>
              </a:tr>
              <a:tr h="1233666">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Rekruttere ungdom inn på Radar ungdomsklubb</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Kartlegge hjelpebehov</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Tilrettelegge for kvelder på Radar sammen med ungdom fra kulturhusmiljøet og ansatte på Radar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Tilby oppfølging og videreformidle bekymring</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Selektivt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Indikativt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 og Radar ungdomsklubb</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Første kveld i uke 43</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rPr>
                        <a:t>Et år i første omgang</a:t>
                      </a: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Kontinuerlig arbeid</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719625808"/>
                  </a:ext>
                </a:extLst>
              </a:tr>
              <a:tr h="2018726">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Øke brukermedvirkning</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Opprettholde og videreutvikle tverrfaglig samarbeid</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Invitere ungdom inn til samarbeidsmøte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Etablere samarbeidsmøte med SLT og Radar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Presentere SAT-rapporten for aktuelle samarbeids-partnere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Selektivt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Universelt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 SLT og Radar ungdomsklubb</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Første møte 10. oktober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Første møte 15. </a:t>
                      </a:r>
                      <a:r>
                        <a:rPr lang="nb-NO" sz="900" err="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oktober,der</a:t>
                      </a: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rapporten legges frem.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Ett møte i første omgang, vurdere om det er behov for flere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Samarbeidsmøter en gang per. mnd. så lenge der er et behov</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etter møtet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3555910069"/>
                  </a:ext>
                </a:extLst>
              </a:tr>
              <a:tr h="23663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708096791"/>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911528099"/>
                  </a:ext>
                </a:extLst>
              </a:tr>
              <a:tr h="23663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2241980957"/>
                  </a:ext>
                </a:extLst>
              </a:tr>
            </a:tbl>
          </a:graphicData>
        </a:graphic>
      </p:graphicFrame>
    </p:spTree>
    <p:extLst>
      <p:ext uri="{BB962C8B-B14F-4D97-AF65-F5344CB8AC3E}">
        <p14:creationId xmlns:p14="http://schemas.microsoft.com/office/powerpoint/2010/main" val="252486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3060191"/>
            <a:ext cx="3728677" cy="2459161"/>
          </a:xfrm>
        </p:spPr>
        <p:txBody>
          <a:bodyPr>
            <a:normAutofit/>
          </a:bodyPr>
          <a:lstStyle/>
          <a:p>
            <a:pPr>
              <a:lnSpc>
                <a:spcPct val="120000"/>
              </a:lnSpc>
              <a:spcBef>
                <a:spcPts val="1000"/>
              </a:spcBef>
              <a:buSzPts val="1800"/>
            </a:pPr>
            <a:r>
              <a:rPr lang="nb-NO"/>
              <a:t>Fyll ut skjema 7: </a:t>
            </a:r>
            <a:r>
              <a:rPr lang="nb-NO" i="1"/>
              <a:t>Tiltaksplan</a:t>
            </a:r>
            <a:br>
              <a:rPr lang="nb-NO" i="1"/>
            </a:br>
            <a:br>
              <a:rPr lang="nb-NO" i="1"/>
            </a:br>
            <a:endParaRPr lang="nb-NO"/>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212"/>
          <a:stretch/>
        </p:blipFill>
        <p:spPr>
          <a:xfrm>
            <a:off x="5509246" y="1073913"/>
            <a:ext cx="5453450" cy="4856987"/>
          </a:xfrm>
        </p:spPr>
      </p:pic>
      <p:sp>
        <p:nvSpPr>
          <p:cNvPr id="5" name="TekstSylinder 4"/>
          <p:cNvSpPr txBox="1"/>
          <p:nvPr/>
        </p:nvSpPr>
        <p:spPr>
          <a:xfrm>
            <a:off x="9082216" y="5659395"/>
            <a:ext cx="18095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Secci</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lang="nb-NO" sz="800">
                <a:solidFill>
                  <a:srgbClr val="FFFFFF"/>
                </a:solidFill>
                <a:latin typeface="Verdana" panose="020B0604030504040204"/>
              </a:rPr>
              <a:t>u</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245343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latin typeface="Quire Sans"/>
                <a:cs typeface="Quire Sans"/>
              </a:rPr>
              <a:t>Trinn 7: Skrive rapport</a:t>
            </a:r>
          </a:p>
        </p:txBody>
      </p:sp>
    </p:spTree>
    <p:extLst>
      <p:ext uri="{BB962C8B-B14F-4D97-AF65-F5344CB8AC3E}">
        <p14:creationId xmlns:p14="http://schemas.microsoft.com/office/powerpoint/2010/main" val="156673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2580488313"/>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09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3" y="2086494"/>
            <a:ext cx="4881571" cy="4043961"/>
          </a:xfrm>
        </p:spPr>
        <p:txBody>
          <a:bodyPr>
            <a:normAutofit fontScale="92500"/>
          </a:bodyPr>
          <a:lstStyle/>
          <a:p>
            <a:pPr marL="285750" indent="-285750">
              <a:buFontTx/>
              <a:buChar char="-"/>
            </a:pPr>
            <a:r>
              <a:rPr lang="nb-NO"/>
              <a:t>Sier kort hvorfor SAT-en er gjennomført</a:t>
            </a:r>
          </a:p>
          <a:p>
            <a:pPr marL="285750" indent="-285750">
              <a:buFontTx/>
              <a:buChar char="-"/>
            </a:pPr>
            <a:r>
              <a:rPr lang="nb-NO"/>
              <a:t>Nevner personer/instanser som har vært involvert</a:t>
            </a:r>
          </a:p>
          <a:p>
            <a:pPr marL="285750" indent="-285750">
              <a:buFontTx/>
              <a:buChar char="-"/>
            </a:pPr>
            <a:r>
              <a:rPr lang="nb-NO"/>
              <a:t>Beskriver hvilke metoder som er brukt</a:t>
            </a:r>
          </a:p>
          <a:p>
            <a:pPr marL="285750" indent="-285750">
              <a:buFontTx/>
              <a:buChar char="-"/>
            </a:pPr>
            <a:r>
              <a:rPr lang="nb-NO"/>
              <a:t>Viser tydelige funn</a:t>
            </a:r>
          </a:p>
          <a:p>
            <a:pPr marL="285750" indent="-285750">
              <a:buFontTx/>
              <a:buChar char="-"/>
            </a:pPr>
            <a:r>
              <a:rPr lang="nb-NO"/>
              <a:t>Presiserer hvilken datakilde funnet er hentet fra </a:t>
            </a:r>
          </a:p>
          <a:p>
            <a:pPr marL="285750" indent="-285750">
              <a:buFontTx/>
              <a:buChar char="-"/>
            </a:pPr>
            <a:r>
              <a:rPr lang="nb-NO"/>
              <a:t>Viser til samsvar mellom funn og valgte tiltak</a:t>
            </a:r>
          </a:p>
          <a:p>
            <a:endParaRPr lang="nb-NO"/>
          </a:p>
          <a:p>
            <a:endParaRPr lang="nb-NO"/>
          </a:p>
        </p:txBody>
      </p:sp>
      <p:sp>
        <p:nvSpPr>
          <p:cNvPr id="4" name="Tittel 3"/>
          <p:cNvSpPr>
            <a:spLocks noGrp="1"/>
          </p:cNvSpPr>
          <p:nvPr>
            <p:ph type="title"/>
          </p:nvPr>
        </p:nvSpPr>
        <p:spPr>
          <a:xfrm>
            <a:off x="1121662" y="1017767"/>
            <a:ext cx="5054693" cy="660499"/>
          </a:xfrm>
        </p:spPr>
        <p:txBody>
          <a:bodyPr>
            <a:normAutofit fontScale="90000"/>
          </a:bodyPr>
          <a:lstStyle/>
          <a:p>
            <a:r>
              <a:rPr lang="nb-NO"/>
              <a:t>Kriterier for en god </a:t>
            </a:r>
            <a:br>
              <a:rPr lang="nb-NO"/>
            </a:br>
            <a:r>
              <a:rPr lang="nb-NO"/>
              <a:t>SAT-rapport</a:t>
            </a:r>
          </a:p>
        </p:txBody>
      </p:sp>
      <p:sp>
        <p:nvSpPr>
          <p:cNvPr id="7" name="TekstSylinder 6"/>
          <p:cNvSpPr txBox="1"/>
          <p:nvPr/>
        </p:nvSpPr>
        <p:spPr>
          <a:xfrm>
            <a:off x="10255593" y="6642556"/>
            <a:ext cx="22069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Aman</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Upadhyay</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 (</a:t>
            </a:r>
            <a:r>
              <a:rPr lang="nb-NO" sz="800">
                <a:solidFill>
                  <a:srgbClr val="FFFFFF"/>
                </a:solidFill>
                <a:latin typeface="Verdana" panose="020B0604030504040204"/>
              </a:rPr>
              <a:t>u</a:t>
            </a:r>
            <a:r>
              <a:rPr kumimoji="0" lang="nb-NO" sz="800" i="0" u="none" strike="noStrike" kern="1200" cap="none" spc="0" normalizeH="0" baseline="0" noProof="0" err="1">
                <a:ln>
                  <a:noFill/>
                </a:ln>
                <a:solidFill>
                  <a:srgbClr val="FFFFFF"/>
                </a:solidFill>
                <a:effectLst/>
                <a:uLnTx/>
                <a:uFillTx/>
                <a:latin typeface="Verdana" panose="020B0604030504040204"/>
                <a:ea typeface="+mn-ea"/>
                <a:cs typeface="+mn-cs"/>
              </a:rPr>
              <a:t>nsplash</a:t>
            </a: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83255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4" name="Tittel 3"/>
          <p:cNvSpPr>
            <a:spLocks noGrp="1"/>
          </p:cNvSpPr>
          <p:nvPr>
            <p:ph type="title"/>
          </p:nvPr>
        </p:nvSpPr>
        <p:spPr>
          <a:xfrm>
            <a:off x="914400" y="1049030"/>
            <a:ext cx="4338232" cy="647247"/>
          </a:xfrm>
        </p:spPr>
        <p:txBody>
          <a:bodyPr>
            <a:normAutofit fontScale="90000"/>
          </a:bodyPr>
          <a:lstStyle/>
          <a:p>
            <a:r>
              <a:rPr lang="nb-NO"/>
              <a:t>Hvordan skrive en god rapport? </a:t>
            </a:r>
          </a:p>
        </p:txBody>
      </p:sp>
      <p:sp>
        <p:nvSpPr>
          <p:cNvPr id="12" name="Rectangle 4"/>
          <p:cNvSpPr>
            <a:spLocks noGrp="1" noChangeArrowheads="1"/>
          </p:cNvSpPr>
          <p:nvPr>
            <p:ph idx="16"/>
          </p:nvPr>
        </p:nvSpPr>
        <p:spPr bwMode="auto">
          <a:xfrm>
            <a:off x="1121664" y="392575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100" b="0" i="0" u="none" strike="noStrike" cap="none" normalizeH="0" baseline="0">
                <a:ln>
                  <a:noFill/>
                </a:ln>
                <a:solidFill>
                  <a:srgbClr val="111111"/>
                </a:solidFill>
                <a:effectLst/>
                <a:latin typeface="-apple-system"/>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6" name="TekstSylinder 15"/>
          <p:cNvSpPr txBox="1"/>
          <p:nvPr/>
        </p:nvSpPr>
        <p:spPr>
          <a:xfrm>
            <a:off x="10451928" y="6642556"/>
            <a:ext cx="18988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Florian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Klauer</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 (</a:t>
            </a:r>
            <a:r>
              <a:rPr lang="nb-NO" sz="800">
                <a:solidFill>
                  <a:srgbClr val="000000"/>
                </a:solidFill>
                <a:latin typeface="Verdana" panose="020B0604030504040204"/>
              </a:rPr>
              <a:t>u</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nsplash</a:t>
            </a: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a:t>
            </a:r>
          </a:p>
        </p:txBody>
      </p:sp>
      <p:sp>
        <p:nvSpPr>
          <p:cNvPr id="2" name="TekstSylinder 1"/>
          <p:cNvSpPr txBox="1"/>
          <p:nvPr/>
        </p:nvSpPr>
        <p:spPr>
          <a:xfrm>
            <a:off x="914400" y="2053725"/>
            <a:ext cx="5471147" cy="3571170"/>
          </a:xfrm>
          <a:prstGeom prst="rect">
            <a:avLst/>
          </a:prstGeom>
          <a:noFill/>
        </p:spPr>
        <p:txBody>
          <a:bodyPr wrap="square" lIns="91440" tIns="45720" rIns="91440" bIns="45720" rtlCol="0" anchor="t">
            <a:spAutoFit/>
          </a:bodyPr>
          <a:lstStyle/>
          <a:p>
            <a:pPr marL="285750" indent="-285750">
              <a:lnSpc>
                <a:spcPct val="150000"/>
              </a:lnSpc>
              <a:buFontTx/>
              <a:buChar char="-"/>
              <a:defRPr/>
            </a:pPr>
            <a:r>
              <a:rPr lang="nb-NO" sz="1700">
                <a:solidFill>
                  <a:srgbClr val="000000"/>
                </a:solidFill>
              </a:rPr>
              <a:t>Ha en presis problemstilling</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nb-NO" sz="1700">
                <a:solidFill>
                  <a:srgbClr val="000000"/>
                </a:solidFill>
                <a:latin typeface="Verdana" panose="020B0604030504040204"/>
              </a:rPr>
              <a:t>Ikke skriv </a:t>
            </a:r>
            <a:r>
              <a:rPr kumimoji="0" lang="nb-NO" sz="1700" b="0" i="0" u="none" strike="noStrike" kern="1200" cap="none" spc="0" normalizeH="0" baseline="0" noProof="0">
                <a:ln>
                  <a:noFill/>
                </a:ln>
                <a:solidFill>
                  <a:srgbClr val="000000"/>
                </a:solidFill>
                <a:effectLst/>
                <a:uLnTx/>
                <a:uFillTx/>
                <a:latin typeface="Verdana" panose="020B0604030504040204"/>
              </a:rPr>
              <a:t>for langt (rapporten skal være på 7-10 sider)</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nb-NO" sz="1700">
                <a:solidFill>
                  <a:srgbClr val="000000"/>
                </a:solidFill>
                <a:latin typeface="Verdana" panose="020B0604030504040204"/>
              </a:rPr>
              <a:t>Skriv </a:t>
            </a:r>
            <a:r>
              <a:rPr kumimoji="0" lang="nb-NO" sz="1700" b="0" i="0" u="none" strike="noStrike" kern="1200" cap="none" spc="0" normalizeH="0" baseline="0" noProof="0">
                <a:ln>
                  <a:noFill/>
                </a:ln>
                <a:solidFill>
                  <a:srgbClr val="000000"/>
                </a:solidFill>
                <a:effectLst/>
                <a:uLnTx/>
                <a:uFillTx/>
                <a:latin typeface="Verdana" panose="020B0604030504040204"/>
              </a:rPr>
              <a:t>mest mulig objektivt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nb-NO" sz="1700" b="0" i="0" u="none" strike="noStrike" kern="1200" cap="none" spc="0" normalizeH="0" baseline="0" noProof="0">
                <a:ln>
                  <a:noFill/>
                </a:ln>
                <a:solidFill>
                  <a:srgbClr val="000000"/>
                </a:solidFill>
                <a:effectLst/>
                <a:uLnTx/>
                <a:uFillTx/>
                <a:latin typeface="Verdana" panose="020B0604030504040204"/>
              </a:rPr>
              <a:t>Ha et lett og forståelig språk</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nb-NO" sz="1700">
                <a:solidFill>
                  <a:srgbClr val="000000"/>
                </a:solidFill>
                <a:latin typeface="Verdana" panose="020B0604030504040204"/>
              </a:rPr>
              <a:t>Bruk sitater fra gruppemøter og intervjuer</a:t>
            </a:r>
            <a:endParaRPr kumimoji="0" lang="nb-NO" sz="1700" b="0" i="0" u="none" strike="noStrike" kern="1200" cap="none" spc="0" normalizeH="0" baseline="0" noProof="0">
              <a:ln>
                <a:noFill/>
              </a:ln>
              <a:solidFill>
                <a:srgbClr val="000000"/>
              </a:solidFill>
              <a:effectLst/>
              <a:uLnTx/>
              <a:uFillTx/>
              <a:latin typeface="Verdana" panose="020B0604030504040204"/>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nb-NO" sz="1700" b="0" i="0" u="none" strike="noStrike" kern="1200" cap="none" spc="0" normalizeH="0" baseline="0" noProof="0">
                <a:ln>
                  <a:noFill/>
                </a:ln>
                <a:solidFill>
                  <a:srgbClr val="000000"/>
                </a:solidFill>
                <a:effectLst/>
                <a:uLnTx/>
                <a:uFillTx/>
                <a:latin typeface="Verdana" panose="020B0604030504040204"/>
              </a:rPr>
              <a:t>Ha</a:t>
            </a:r>
            <a:r>
              <a:rPr lang="nb-NO" sz="1700">
                <a:solidFill>
                  <a:srgbClr val="000000"/>
                </a:solidFill>
                <a:latin typeface="Verdana" panose="020B0604030504040204"/>
              </a:rPr>
              <a:t> med</a:t>
            </a:r>
            <a:r>
              <a:rPr kumimoji="0" lang="nb-NO" sz="1700" b="0" i="0" u="none" strike="noStrike" kern="1200" cap="none" spc="0" normalizeH="0" baseline="0" noProof="0">
                <a:ln>
                  <a:noFill/>
                </a:ln>
                <a:solidFill>
                  <a:srgbClr val="000000"/>
                </a:solidFill>
                <a:effectLst/>
                <a:uLnTx/>
                <a:uFillTx/>
                <a:latin typeface="Verdana" panose="020B0604030504040204"/>
              </a:rPr>
              <a:t> konkrete tiltak for en forbedret og kunnskapsbasert praksis</a:t>
            </a:r>
            <a:endParaRPr lang="nb-NO" sz="1700">
              <a:solidFill>
                <a:srgbClr val="000000"/>
              </a:solidFill>
              <a:latin typeface="Verdana" panose="020B0604030504040204"/>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nb-NO" sz="1700" b="0" i="0" u="none" strike="noStrike" kern="1200" cap="none" spc="0" normalizeH="0" baseline="0" noProof="0">
                <a:ln>
                  <a:noFill/>
                </a:ln>
                <a:solidFill>
                  <a:srgbClr val="000000"/>
                </a:solidFill>
                <a:effectLst/>
                <a:uLnTx/>
                <a:uFillTx/>
                <a:latin typeface="Verdana" panose="020B0604030504040204"/>
              </a:rPr>
              <a:t>Velg gjerne en beskrivende og fengende tittel </a:t>
            </a:r>
          </a:p>
        </p:txBody>
      </p:sp>
    </p:spTree>
    <p:extLst>
      <p:ext uri="{BB962C8B-B14F-4D97-AF65-F5344CB8AC3E}">
        <p14:creationId xmlns:p14="http://schemas.microsoft.com/office/powerpoint/2010/main" val="133505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424332" y="2505670"/>
            <a:ext cx="7343335" cy="923330"/>
          </a:xfrm>
          <a:prstGeom prst="rect">
            <a:avLst/>
          </a:prstGeom>
          <a:noFill/>
        </p:spPr>
        <p:txBody>
          <a:bodyPr wrap="square" rtlCol="0">
            <a:spAutoFit/>
          </a:bodyPr>
          <a:lstStyle/>
          <a:p>
            <a:r>
              <a:rPr lang="nb-NO" i="1">
                <a:solidFill>
                  <a:schemeClr val="bg1"/>
                </a:solidFill>
              </a:rPr>
              <a:t>En SAT-rapport er kort, men informativ, logisk og praktisk!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chemeClr val="bg1"/>
                </a:solidFill>
                <a:effectLst/>
                <a:uLnTx/>
                <a:uFillTx/>
                <a:latin typeface="Verdana" panose="020B0604030504040204"/>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u="none" strike="noStrike" kern="1200" cap="none" spc="0" normalizeH="0" baseline="0" noProof="0">
                <a:ln>
                  <a:noFill/>
                </a:ln>
                <a:solidFill>
                  <a:schemeClr val="bg1"/>
                </a:solidFill>
                <a:effectLst/>
                <a:uLnTx/>
                <a:uFillTx/>
                <a:latin typeface="Verdana" panose="020B0604030504040204"/>
              </a:rPr>
              <a:t>(Monica Hoen Island, KORUS Oslo)</a:t>
            </a:r>
          </a:p>
        </p:txBody>
      </p:sp>
    </p:spTree>
    <p:extLst>
      <p:ext uri="{BB962C8B-B14F-4D97-AF65-F5344CB8AC3E}">
        <p14:creationId xmlns:p14="http://schemas.microsoft.com/office/powerpoint/2010/main" val="126222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914400" y="817211"/>
            <a:ext cx="4338232" cy="647247"/>
          </a:xfrm>
        </p:spPr>
        <p:txBody>
          <a:bodyPr/>
          <a:lstStyle/>
          <a:p>
            <a:r>
              <a:rPr lang="nb-NO"/>
              <a:t>Rapportens disposisjon</a:t>
            </a:r>
          </a:p>
        </p:txBody>
      </p:sp>
      <p:sp>
        <p:nvSpPr>
          <p:cNvPr id="12" name="Rectangle 4"/>
          <p:cNvSpPr>
            <a:spLocks noGrp="1" noChangeArrowheads="1"/>
          </p:cNvSpPr>
          <p:nvPr>
            <p:ph idx="16"/>
          </p:nvPr>
        </p:nvSpPr>
        <p:spPr bwMode="auto">
          <a:xfrm>
            <a:off x="1121664" y="392575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100" b="0" i="0" u="none" strike="noStrike" cap="none" normalizeH="0" baseline="0">
                <a:ln>
                  <a:noFill/>
                </a:ln>
                <a:solidFill>
                  <a:srgbClr val="111111"/>
                </a:solidFill>
                <a:effectLst/>
                <a:latin typeface="-apple-system"/>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6" name="TekstSylinder 15"/>
          <p:cNvSpPr txBox="1"/>
          <p:nvPr/>
        </p:nvSpPr>
        <p:spPr>
          <a:xfrm>
            <a:off x="10937966" y="6642556"/>
            <a:ext cx="125403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Florian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Klauer</a:t>
            </a:r>
            <a:endParaRPr kumimoji="0" lang="nb-NO" sz="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 name="TekstSylinder 1"/>
          <p:cNvSpPr txBox="1"/>
          <p:nvPr/>
        </p:nvSpPr>
        <p:spPr>
          <a:xfrm>
            <a:off x="914400" y="1696277"/>
            <a:ext cx="5327374" cy="3735895"/>
          </a:xfrm>
          <a:prstGeom prst="rect">
            <a:avLst/>
          </a:prstGeom>
          <a:noFill/>
        </p:spPr>
        <p:txBody>
          <a:bodyPr wrap="square" rtlCol="0">
            <a:spAutoFit/>
          </a:bodyPr>
          <a:lstStyle/>
          <a:p>
            <a:pPr marL="342900" indent="-342900">
              <a:lnSpc>
                <a:spcPct val="150000"/>
              </a:lnSpc>
              <a:buAutoNum type="arabicPeriod"/>
            </a:pPr>
            <a:endParaRPr lang="nb-NO" sz="1600"/>
          </a:p>
          <a:p>
            <a:pPr marL="342900" indent="-342900">
              <a:lnSpc>
                <a:spcPct val="150000"/>
              </a:lnSpc>
              <a:buAutoNum type="arabicPeriod"/>
            </a:pPr>
            <a:r>
              <a:rPr lang="nb-NO" sz="1600"/>
              <a:t>Innledning (med bakgrunn, mål og problemstilling)</a:t>
            </a:r>
          </a:p>
          <a:p>
            <a:pPr marL="342900" indent="-342900">
              <a:lnSpc>
                <a:spcPct val="150000"/>
              </a:lnSpc>
              <a:buAutoNum type="arabicPeriod"/>
            </a:pPr>
            <a:r>
              <a:rPr lang="nb-NO" sz="1600"/>
              <a:t>Metode (sier kort noe om SAT og metodene som er brukt i kartleggingen)</a:t>
            </a:r>
          </a:p>
          <a:p>
            <a:pPr marL="342900" indent="-342900">
              <a:lnSpc>
                <a:spcPct val="150000"/>
              </a:lnSpc>
              <a:buAutoNum type="arabicPeriod"/>
            </a:pPr>
            <a:r>
              <a:rPr lang="nb-NO" sz="1600"/>
              <a:t>Funn i analysen (deles inn etter hovedområdene)</a:t>
            </a:r>
          </a:p>
          <a:p>
            <a:pPr marL="342900" indent="-342900">
              <a:lnSpc>
                <a:spcPct val="150000"/>
              </a:lnSpc>
              <a:buAutoNum type="arabicPeriod"/>
            </a:pPr>
            <a:r>
              <a:rPr lang="nb-NO" sz="1600"/>
              <a:t>Konklusjon</a:t>
            </a:r>
          </a:p>
          <a:p>
            <a:pPr marL="342900" indent="-342900">
              <a:lnSpc>
                <a:spcPct val="150000"/>
              </a:lnSpc>
              <a:buAutoNum type="arabicPeriod"/>
            </a:pPr>
            <a:r>
              <a:rPr lang="nb-NO" sz="1600"/>
              <a:t>Tiltaksplan</a:t>
            </a:r>
          </a:p>
          <a:p>
            <a:pPr marL="342900" indent="-342900">
              <a:lnSpc>
                <a:spcPct val="150000"/>
              </a:lnSpc>
              <a:buAutoNum type="arabicPeriod"/>
            </a:pPr>
            <a:r>
              <a:rPr lang="nb-NO" sz="1600"/>
              <a:t>Litteraturliste</a:t>
            </a:r>
          </a:p>
        </p:txBody>
      </p:sp>
      <p:sp>
        <p:nvSpPr>
          <p:cNvPr id="9" name="TekstSylinder 8"/>
          <p:cNvSpPr txBox="1"/>
          <p:nvPr/>
        </p:nvSpPr>
        <p:spPr>
          <a:xfrm>
            <a:off x="11165305" y="6534834"/>
            <a:ext cx="102669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bamagal</a:t>
            </a:r>
            <a:endParaRPr kumimoji="0" lang="nb-NO" sz="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8" name="Plassholder for bilde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207" b="6207"/>
          <a:stretch>
            <a:fillRect/>
          </a:stretch>
        </p:blipFill>
        <p:spPr/>
      </p:pic>
      <p:sp>
        <p:nvSpPr>
          <p:cNvPr id="10" name="TekstSylinder 9"/>
          <p:cNvSpPr txBox="1"/>
          <p:nvPr/>
        </p:nvSpPr>
        <p:spPr>
          <a:xfrm>
            <a:off x="10430221" y="6642556"/>
            <a:ext cx="2269524" cy="215444"/>
          </a:xfrm>
          <a:prstGeom prst="rect">
            <a:avLst/>
          </a:prstGeom>
          <a:noFill/>
        </p:spPr>
        <p:txBody>
          <a:bodyPr wrap="square" rtlCol="0">
            <a:spAutoFit/>
          </a:bodyPr>
          <a:lstStyle/>
          <a:p>
            <a:r>
              <a:rPr lang="nb-NO" sz="800">
                <a:solidFill>
                  <a:schemeClr val="bg1"/>
                </a:solidFill>
              </a:rPr>
              <a:t>Foto: Pavel </a:t>
            </a:r>
            <a:r>
              <a:rPr lang="nb-NO" sz="800" err="1">
                <a:solidFill>
                  <a:schemeClr val="bg1"/>
                </a:solidFill>
              </a:rPr>
              <a:t>Pajatkov</a:t>
            </a:r>
            <a:r>
              <a:rPr lang="nb-NO" sz="800">
                <a:solidFill>
                  <a:schemeClr val="bg1"/>
                </a:solidFill>
              </a:rPr>
              <a:t> (</a:t>
            </a:r>
            <a:r>
              <a:rPr lang="nb-NO" sz="800" err="1">
                <a:solidFill>
                  <a:schemeClr val="bg1"/>
                </a:solidFill>
              </a:rPr>
              <a:t>unsplash</a:t>
            </a:r>
            <a:r>
              <a:rPr lang="nb-NO" sz="800">
                <a:solidFill>
                  <a:schemeClr val="bg1"/>
                </a:solidFill>
              </a:rPr>
              <a:t>)</a:t>
            </a:r>
          </a:p>
        </p:txBody>
      </p:sp>
    </p:spTree>
    <p:extLst>
      <p:ext uri="{BB962C8B-B14F-4D97-AF65-F5344CB8AC3E}">
        <p14:creationId xmlns:p14="http://schemas.microsoft.com/office/powerpoint/2010/main" val="88681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597426"/>
            <a:ext cx="3879704" cy="2921927"/>
          </a:xfrm>
        </p:spPr>
        <p:txBody>
          <a:bodyPr>
            <a:normAutofit/>
          </a:bodyPr>
          <a:lstStyle/>
          <a:p>
            <a:pPr>
              <a:buSzPts val="1800"/>
            </a:pPr>
            <a:r>
              <a:rPr lang="nb-NO"/>
              <a:t>Se på en eller flere av SAT-rapportene som er skrevet. </a:t>
            </a:r>
            <a:br>
              <a:rPr lang="nb-NO"/>
            </a:br>
            <a:br>
              <a:rPr lang="nb-NO"/>
            </a:br>
            <a:r>
              <a:rPr lang="nb-NO"/>
              <a:t>Hva liker dere godt, hva legger dere merke til?</a:t>
            </a:r>
            <a:br>
              <a:rPr lang="nb-NO"/>
            </a:br>
            <a:br>
              <a:rPr lang="nb-NO"/>
            </a:br>
            <a:r>
              <a:rPr lang="nb-NO"/>
              <a:t>Se på rapportens oppbygning og bruk dette som inspirasjon til egen rapport</a:t>
            </a:r>
            <a:r>
              <a:rPr lang="nb-NO" i="1"/>
              <a:t>.</a:t>
            </a:r>
            <a:endParaRPr lang="nb-NO"/>
          </a:p>
        </p:txBody>
      </p:sp>
      <p:sp>
        <p:nvSpPr>
          <p:cNvPr id="6" name="Rektangel 5"/>
          <p:cNvSpPr/>
          <p:nvPr/>
        </p:nvSpPr>
        <p:spPr>
          <a:xfrm>
            <a:off x="1656123" y="1789830"/>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280439" y="5679360"/>
            <a:ext cx="18589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Secci</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lang="nb-NO" sz="800">
                <a:solidFill>
                  <a:srgbClr val="FFFFFF"/>
                </a:solidFill>
                <a:latin typeface="Verdana" panose="020B0604030504040204"/>
              </a:rPr>
              <a:t>u</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19031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A3997-CDD3-FCEA-D5F3-80B1C9BDC2A0}"/>
            </a:ext>
          </a:extLst>
        </p:cNvPr>
        <p:cNvGrpSpPr/>
        <p:nvPr/>
      </p:nvGrpSpPr>
      <p:grpSpPr>
        <a:xfrm>
          <a:off x="0" y="0"/>
          <a:ext cx="0" cy="0"/>
          <a:chOff x="0" y="0"/>
          <a:chExt cx="0" cy="0"/>
        </a:xfrm>
      </p:grpSpPr>
      <p:pic>
        <p:nvPicPr>
          <p:cNvPr id="6" name="Plassholder for bilde 5" descr="Ringer på vann">
            <a:extLst>
              <a:ext uri="{FF2B5EF4-FFF2-40B4-BE49-F238E27FC236}">
                <a16:creationId xmlns:a16="http://schemas.microsoft.com/office/drawing/2014/main" id="{EB8AA17B-03ED-9D6A-C51F-B30E453FFC2F}"/>
              </a:ext>
            </a:extLst>
          </p:cNvPr>
          <p:cNvPicPr>
            <a:picLocks noGrp="1" noChangeAspect="1"/>
          </p:cNvPicPr>
          <p:nvPr>
            <p:ph type="pic" sz="quarter" idx="15"/>
          </p:nvPr>
        </p:nvPicPr>
        <p:blipFill>
          <a:blip r:embed="rId3"/>
          <a:srcRect/>
          <a:stretch>
            <a:fillRect/>
          </a:stretch>
        </p:blipFill>
        <p:spPr>
          <a:xfrm>
            <a:off x="6814475" y="-3338"/>
            <a:ext cx="5639637" cy="6864675"/>
          </a:xfrm>
        </p:spPr>
      </p:pic>
      <p:sp>
        <p:nvSpPr>
          <p:cNvPr id="3" name="Plassholder for innhold 2">
            <a:extLst>
              <a:ext uri="{FF2B5EF4-FFF2-40B4-BE49-F238E27FC236}">
                <a16:creationId xmlns:a16="http://schemas.microsoft.com/office/drawing/2014/main" id="{B26741ED-351B-0EA6-01C3-670B43300506}"/>
              </a:ext>
            </a:extLst>
          </p:cNvPr>
          <p:cNvSpPr>
            <a:spLocks noGrp="1"/>
          </p:cNvSpPr>
          <p:nvPr>
            <p:ph idx="16"/>
          </p:nvPr>
        </p:nvSpPr>
        <p:spPr>
          <a:xfrm>
            <a:off x="1121663" y="2086494"/>
            <a:ext cx="4881571" cy="4043961"/>
          </a:xfrm>
        </p:spPr>
        <p:txBody>
          <a:bodyPr vert="horz" lIns="91440" tIns="45720" rIns="91440" bIns="45720" rtlCol="0" anchor="t">
            <a:normAutofit/>
          </a:bodyPr>
          <a:lstStyle/>
          <a:p>
            <a:pPr marL="285750" indent="-285750">
              <a:buFont typeface="Calibri" panose="020B0604020202020204" pitchFamily="34" charset="0"/>
              <a:buChar char="-"/>
            </a:pPr>
            <a:r>
              <a:rPr lang="nb-NO"/>
              <a:t>Inviter bidragsytere og andre interessenter til en lansering av rapporten</a:t>
            </a:r>
            <a:endParaRPr lang="nb-NO">
              <a:ea typeface="Verdana"/>
            </a:endParaRPr>
          </a:p>
          <a:p>
            <a:pPr marL="285750" indent="-285750">
              <a:buFont typeface="Calibri"/>
              <a:buChar char="-"/>
            </a:pPr>
            <a:r>
              <a:rPr lang="nb-NO">
                <a:ea typeface="Verdana"/>
              </a:rPr>
              <a:t>Lag politisk sak til bydelsutvalget/kommunestyret</a:t>
            </a:r>
          </a:p>
          <a:p>
            <a:pPr marL="285750" indent="-285750">
              <a:buFont typeface="Calibri"/>
              <a:buChar char="-"/>
            </a:pPr>
            <a:r>
              <a:rPr lang="nb-NO"/>
              <a:t>Kontakt lokalavisa</a:t>
            </a:r>
            <a:endParaRPr lang="nb-NO">
              <a:ea typeface="Verdana"/>
            </a:endParaRPr>
          </a:p>
          <a:p>
            <a:pPr marL="285750" indent="-285750">
              <a:buFont typeface="Calibri"/>
              <a:buChar char="-"/>
            </a:pPr>
            <a:r>
              <a:rPr lang="nb-NO">
                <a:ea typeface="Verdana"/>
              </a:rPr>
              <a:t>Presenter rapporten på samarbeidsmøter og foreldremøter</a:t>
            </a:r>
          </a:p>
          <a:p>
            <a:endParaRPr lang="nb-NO"/>
          </a:p>
          <a:p>
            <a:endParaRPr lang="nb-NO"/>
          </a:p>
        </p:txBody>
      </p:sp>
      <p:sp>
        <p:nvSpPr>
          <p:cNvPr id="4" name="Tittel 3">
            <a:extLst>
              <a:ext uri="{FF2B5EF4-FFF2-40B4-BE49-F238E27FC236}">
                <a16:creationId xmlns:a16="http://schemas.microsoft.com/office/drawing/2014/main" id="{A4E0358F-F27D-BAE3-A72D-E75AF9D55551}"/>
              </a:ext>
            </a:extLst>
          </p:cNvPr>
          <p:cNvSpPr>
            <a:spLocks noGrp="1"/>
          </p:cNvSpPr>
          <p:nvPr>
            <p:ph type="title"/>
          </p:nvPr>
        </p:nvSpPr>
        <p:spPr>
          <a:xfrm>
            <a:off x="1121662" y="1017767"/>
            <a:ext cx="5054693" cy="660499"/>
          </a:xfrm>
        </p:spPr>
        <p:txBody>
          <a:bodyPr>
            <a:normAutofit fontScale="90000"/>
          </a:bodyPr>
          <a:lstStyle/>
          <a:p>
            <a:r>
              <a:rPr lang="nb-NO">
                <a:latin typeface="Quire Sans"/>
                <a:cs typeface="Quire Sans"/>
              </a:rPr>
              <a:t>Hvordan gjøre SAT-rapporten kjent?</a:t>
            </a:r>
            <a:endParaRPr lang="nb-NO"/>
          </a:p>
        </p:txBody>
      </p:sp>
      <p:sp>
        <p:nvSpPr>
          <p:cNvPr id="7" name="TekstSylinder 6">
            <a:extLst>
              <a:ext uri="{FF2B5EF4-FFF2-40B4-BE49-F238E27FC236}">
                <a16:creationId xmlns:a16="http://schemas.microsoft.com/office/drawing/2014/main" id="{14EDB6B1-3751-E562-2FB1-154CD6AADC29}"/>
              </a:ext>
            </a:extLst>
          </p:cNvPr>
          <p:cNvSpPr txBox="1"/>
          <p:nvPr/>
        </p:nvSpPr>
        <p:spPr>
          <a:xfrm>
            <a:off x="11415018" y="6642556"/>
            <a:ext cx="1093227" cy="215444"/>
          </a:xfrm>
          <a:prstGeom prst="rect">
            <a:avLst/>
          </a:prstGeom>
          <a:noFill/>
        </p:spPr>
        <p:txBody>
          <a:bodyPr wrap="square" lIns="91440" tIns="45720" rIns="91440" bIns="45720" rtlCol="0" anchor="t">
            <a:spAutoFit/>
          </a:bodyPr>
          <a:lstStyle/>
          <a:p>
            <a:pPr>
              <a:defRPr/>
            </a:pPr>
            <a:r>
              <a:rPr kumimoji="0" lang="nb-NO" sz="800" i="0" u="none" strike="noStrike" kern="1200" cap="none" spc="0" normalizeH="0" baseline="0" noProof="0">
                <a:ln>
                  <a:noFill/>
                </a:ln>
                <a:solidFill>
                  <a:srgbClr val="FFFFFF"/>
                </a:solidFill>
                <a:effectLst/>
                <a:uLnTx/>
                <a:uFillTx/>
                <a:latin typeface="Verdana" panose="020B0604030504040204"/>
                <a:ea typeface="+mn-ea"/>
                <a:cs typeface="+mn-cs"/>
              </a:rPr>
              <a:t>Foto: </a:t>
            </a:r>
            <a:r>
              <a:rPr lang="nb-NO" sz="800">
                <a:solidFill>
                  <a:srgbClr val="FFFFFF"/>
                </a:solidFill>
                <a:latin typeface="Verdana" panose="020B0604030504040204"/>
              </a:rPr>
              <a:t>Stockfoto</a:t>
            </a:r>
            <a:endParaRPr lang="nb-NO" sz="800" i="0" u="none" strike="noStrike" kern="1200" cap="none" spc="0" normalizeH="0" baseline="0" noProof="0">
              <a:ln>
                <a:noFill/>
              </a:ln>
              <a:solidFill>
                <a:srgbClr val="FFFFFF"/>
              </a:solidFill>
              <a:effectLst/>
              <a:uLnTx/>
              <a:uFillTx/>
              <a:latin typeface="Verdana" panose="020B0604030504040204"/>
              <a:ea typeface="Verdana"/>
            </a:endParaRPr>
          </a:p>
        </p:txBody>
      </p:sp>
    </p:spTree>
    <p:extLst>
      <p:ext uri="{BB962C8B-B14F-4D97-AF65-F5344CB8AC3E}">
        <p14:creationId xmlns:p14="http://schemas.microsoft.com/office/powerpoint/2010/main" val="193602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fontScale="92500" lnSpcReduction="20000"/>
          </a:bodyPr>
          <a:lstStyle/>
          <a:p>
            <a:r>
              <a:rPr lang="nb-NO"/>
              <a:t>Trinn 6: Planlegge tiltak</a:t>
            </a:r>
          </a:p>
          <a:p>
            <a:pPr marL="577215" lvl="1"/>
            <a:r>
              <a:rPr lang="nb-NO"/>
              <a:t>Hva betyr det?</a:t>
            </a:r>
            <a:endParaRPr lang="nb-NO">
              <a:ea typeface="Verdana" panose="020B0604030504040204"/>
            </a:endParaRPr>
          </a:p>
          <a:p>
            <a:pPr marL="577215" lvl="1"/>
            <a:r>
              <a:rPr lang="nb-NO"/>
              <a:t>Hvordan skal dere gjøre det?</a:t>
            </a:r>
            <a:endParaRPr lang="nb-NO">
              <a:ea typeface="Verdana" panose="020B0604030504040204"/>
            </a:endParaRPr>
          </a:p>
          <a:p>
            <a:pPr marL="577215" lvl="1"/>
            <a:r>
              <a:rPr lang="nb-NO"/>
              <a:t>Oppgave</a:t>
            </a:r>
            <a:endParaRPr lang="nb-NO">
              <a:ea typeface="Verdana" panose="020B0604030504040204"/>
            </a:endParaRPr>
          </a:p>
          <a:p>
            <a:r>
              <a:rPr lang="nb-NO"/>
              <a:t>Pause</a:t>
            </a:r>
          </a:p>
          <a:p>
            <a:r>
              <a:rPr lang="nb-NO"/>
              <a:t>Trinn 7: Skrive rapport</a:t>
            </a:r>
            <a:endParaRPr lang="nb-NO">
              <a:ea typeface="Verdana"/>
            </a:endParaRPr>
          </a:p>
          <a:p>
            <a:pPr marL="577215" lvl="1"/>
            <a:r>
              <a:rPr lang="nb-NO"/>
              <a:t>Hva betyr det?</a:t>
            </a:r>
            <a:endParaRPr lang="nb-NO">
              <a:ea typeface="Verdana" panose="020B0604030504040204"/>
            </a:endParaRPr>
          </a:p>
          <a:p>
            <a:pPr marL="577215" lvl="1"/>
            <a:r>
              <a:rPr lang="nb-NO"/>
              <a:t>Hvordan skal dere gjøre det?</a:t>
            </a:r>
            <a:endParaRPr lang="nb-NO">
              <a:ea typeface="Verdana" panose="020B0604030504040204"/>
            </a:endParaRPr>
          </a:p>
          <a:p>
            <a:pPr marL="577215" lvl="1"/>
            <a:r>
              <a:rPr lang="nb-NO"/>
              <a:t>Oppgave</a:t>
            </a:r>
            <a:endParaRPr lang="nb-NO">
              <a:ea typeface="Verdana" panose="020B0604030504040204"/>
            </a:endParaRPr>
          </a:p>
          <a:p>
            <a:endParaRPr lang="nb-NO"/>
          </a:p>
        </p:txBody>
      </p:sp>
    </p:spTree>
    <p:extLst>
      <p:ext uri="{BB962C8B-B14F-4D97-AF65-F5344CB8AC3E}">
        <p14:creationId xmlns:p14="http://schemas.microsoft.com/office/powerpoint/2010/main" val="177815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tekst, plakat, transport, grafisk design&#10;&#10;KI-generert innhold kan være feil.">
            <a:extLst>
              <a:ext uri="{FF2B5EF4-FFF2-40B4-BE49-F238E27FC236}">
                <a16:creationId xmlns:a16="http://schemas.microsoft.com/office/drawing/2014/main" id="{448E2CC0-0BFC-1F87-5F1C-9CDAAB1A612A}"/>
              </a:ext>
            </a:extLst>
          </p:cNvPr>
          <p:cNvPicPr>
            <a:picLocks noGrp="1" noChangeAspect="1"/>
          </p:cNvPicPr>
          <p:nvPr>
            <p:ph type="pic" sz="quarter" idx="19"/>
          </p:nvPr>
        </p:nvPicPr>
        <p:blipFill>
          <a:blip r:embed="rId3"/>
          <a:srcRect l="4060"/>
          <a:stretch>
            <a:fillRect/>
          </a:stretch>
        </p:blipFill>
        <p:spPr>
          <a:xfrm>
            <a:off x="6666280" y="4108"/>
            <a:ext cx="5529522" cy="6848454"/>
          </a:xfrm>
          <a:prstGeom prst="rect">
            <a:avLst/>
          </a:prstGeom>
          <a:noFill/>
          <a:ln>
            <a:noFill/>
          </a:ln>
          <a:effectLst>
            <a:outerShdw blurRad="292100" dist="139700" dir="2700000" algn="tl" rotWithShape="0">
              <a:srgbClr val="333333">
                <a:alpha val="65000"/>
              </a:srgbClr>
            </a:outerShdw>
          </a:effectLst>
        </p:spPr>
      </p:pic>
      <p:pic>
        <p:nvPicPr>
          <p:cNvPr id="8" name="Bilde 7" descr="Et bilde som inneholder tekst, skjermbilde, Font, dokument&#10;&#10;KI-generert innhold kan være feil.">
            <a:extLst>
              <a:ext uri="{FF2B5EF4-FFF2-40B4-BE49-F238E27FC236}">
                <a16:creationId xmlns:a16="http://schemas.microsoft.com/office/drawing/2014/main" id="{D9ECD7E9-A946-E9F5-4CD0-51094B6967D5}"/>
              </a:ext>
            </a:extLst>
          </p:cNvPr>
          <p:cNvPicPr>
            <a:picLocks noChangeAspect="1"/>
          </p:cNvPicPr>
          <p:nvPr/>
        </p:nvPicPr>
        <p:blipFill>
          <a:blip r:embed="rId4"/>
          <a:srcRect r="-2064"/>
          <a:stretch>
            <a:fillRect/>
          </a:stretch>
        </p:blipFill>
        <p:spPr>
          <a:xfrm>
            <a:off x="875479" y="2353446"/>
            <a:ext cx="5215482" cy="3870831"/>
          </a:xfrm>
          <a:prstGeom prst="rect">
            <a:avLst/>
          </a:prstGeom>
          <a:noFill/>
          <a:ln>
            <a:noFill/>
          </a:ln>
          <a:effectLst>
            <a:outerShdw blurRad="292100" dist="139700" dir="2700000" algn="tl" rotWithShape="0">
              <a:srgbClr val="333333">
                <a:alpha val="65000"/>
              </a:srgbClr>
            </a:outerShdw>
          </a:effectLst>
        </p:spPr>
      </p:pic>
      <p:sp>
        <p:nvSpPr>
          <p:cNvPr id="21" name="Title 2">
            <a:extLst>
              <a:ext uri="{FF2B5EF4-FFF2-40B4-BE49-F238E27FC236}">
                <a16:creationId xmlns:a16="http://schemas.microsoft.com/office/drawing/2014/main" id="{1369F606-8A49-78CE-FC7D-E5F8B2F190B5}"/>
              </a:ext>
            </a:extLst>
          </p:cNvPr>
          <p:cNvSpPr>
            <a:spLocks noGrp="1"/>
          </p:cNvSpPr>
          <p:nvPr>
            <p:ph type="title"/>
          </p:nvPr>
        </p:nvSpPr>
        <p:spPr>
          <a:xfrm>
            <a:off x="875479" y="777555"/>
            <a:ext cx="5529123" cy="1279519"/>
          </a:xfrm>
        </p:spPr>
        <p:txBody>
          <a:bodyPr anchor="b">
            <a:normAutofit/>
          </a:bodyPr>
          <a:lstStyle/>
          <a:p>
            <a:r>
              <a:rPr lang="en-US">
                <a:latin typeface="Quire Sans"/>
                <a:cs typeface="Quire Sans"/>
              </a:rPr>
              <a:t>Eksempel </a:t>
            </a:r>
            <a:r>
              <a:rPr lang="en-US" err="1">
                <a:latin typeface="Quire Sans"/>
                <a:cs typeface="Quire Sans"/>
              </a:rPr>
              <a:t>på</a:t>
            </a:r>
            <a:r>
              <a:rPr lang="en-US">
                <a:latin typeface="Quire Sans"/>
                <a:cs typeface="Quire Sans"/>
              </a:rPr>
              <a:t> </a:t>
            </a:r>
            <a:r>
              <a:rPr lang="en-US" err="1">
                <a:latin typeface="Quire Sans"/>
                <a:cs typeface="Quire Sans"/>
              </a:rPr>
              <a:t>lansering</a:t>
            </a:r>
            <a:r>
              <a:rPr lang="en-US">
                <a:latin typeface="Quire Sans"/>
                <a:cs typeface="Quire Sans"/>
              </a:rPr>
              <a:t> av </a:t>
            </a:r>
            <a:br>
              <a:rPr lang="en-US">
                <a:latin typeface="Quire Sans"/>
                <a:cs typeface="Quire Sans"/>
              </a:rPr>
            </a:br>
            <a:r>
              <a:rPr lang="en-US">
                <a:latin typeface="Quire Sans"/>
                <a:cs typeface="Quire Sans"/>
              </a:rPr>
              <a:t>SAT- rapport</a:t>
            </a:r>
            <a:endParaRPr lang="en-US" err="1"/>
          </a:p>
        </p:txBody>
      </p:sp>
      <p:sp>
        <p:nvSpPr>
          <p:cNvPr id="26" name="Text Placeholder 4">
            <a:extLst>
              <a:ext uri="{FF2B5EF4-FFF2-40B4-BE49-F238E27FC236}">
                <a16:creationId xmlns:a16="http://schemas.microsoft.com/office/drawing/2014/main" id="{084BA0F6-869E-DBD6-1506-AC025109A077}"/>
              </a:ext>
            </a:extLst>
          </p:cNvPr>
          <p:cNvSpPr>
            <a:spLocks noGrp="1"/>
          </p:cNvSpPr>
          <p:nvPr>
            <p:ph type="body" sz="quarter" idx="17"/>
          </p:nvPr>
        </p:nvSpPr>
        <p:spPr>
          <a:xfrm>
            <a:off x="-1" y="6531717"/>
            <a:ext cx="5212747" cy="326283"/>
          </a:xfrm>
        </p:spPr>
        <p:txBody>
          <a:bodyPr vert="horz" lIns="91440" tIns="90000" rIns="91440" bIns="90000" rtlCol="0" anchor="t">
            <a:noAutofit/>
          </a:bodyPr>
          <a:lstStyle/>
          <a:p>
            <a:r>
              <a:rPr lang="en-US">
                <a:ea typeface="Verdana"/>
              </a:rPr>
              <a:t>Kilde: </a:t>
            </a:r>
            <a:r>
              <a:rPr lang="en-US" err="1">
                <a:ea typeface="Verdana"/>
              </a:rPr>
              <a:t>Utekontakten</a:t>
            </a:r>
            <a:r>
              <a:rPr lang="en-US">
                <a:ea typeface="Verdana"/>
              </a:rPr>
              <a:t> </a:t>
            </a:r>
            <a:r>
              <a:rPr lang="en-US" err="1">
                <a:ea typeface="Verdana"/>
              </a:rPr>
              <a:t>i</a:t>
            </a:r>
            <a:r>
              <a:rPr lang="en-US">
                <a:ea typeface="Verdana"/>
              </a:rPr>
              <a:t> </a:t>
            </a:r>
            <a:r>
              <a:rPr lang="en-US" err="1">
                <a:ea typeface="Verdana"/>
              </a:rPr>
              <a:t>Lørenskog</a:t>
            </a:r>
            <a:endParaRPr lang="en-US" err="1"/>
          </a:p>
        </p:txBody>
      </p:sp>
    </p:spTree>
    <p:extLst>
      <p:ext uri="{BB962C8B-B14F-4D97-AF65-F5344CB8AC3E}">
        <p14:creationId xmlns:p14="http://schemas.microsoft.com/office/powerpoint/2010/main" val="149010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err="1"/>
              <a:t>Opplæring</a:t>
            </a:r>
            <a:r>
              <a:rPr lang="en-US"/>
              <a:t> </a:t>
            </a:r>
            <a:r>
              <a:rPr lang="en-US" err="1"/>
              <a:t>i</a:t>
            </a:r>
            <a:r>
              <a:rPr lang="en-US"/>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32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latin typeface="Quire Sans"/>
                <a:cs typeface="Quire Sans"/>
              </a:rPr>
              <a:t>Trinn 6: Planlegge tiltak</a:t>
            </a:r>
          </a:p>
        </p:txBody>
      </p:sp>
    </p:spTree>
    <p:extLst>
      <p:ext uri="{BB962C8B-B14F-4D97-AF65-F5344CB8AC3E}">
        <p14:creationId xmlns:p14="http://schemas.microsoft.com/office/powerpoint/2010/main" val="316816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527398216"/>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06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Font typeface="Arial" panose="020B0604020202020204" pitchFamily="34" charset="0"/>
              <a:buChar char="•"/>
            </a:pPr>
            <a:r>
              <a:rPr lang="nb-NO"/>
              <a:t>Tiltakene skal være relatert til tjenestens mandat</a:t>
            </a:r>
          </a:p>
          <a:p>
            <a:pPr marL="285750" indent="-285750">
              <a:buFont typeface="Arial" panose="020B0604020202020204" pitchFamily="34" charset="0"/>
              <a:buChar char="•"/>
            </a:pPr>
            <a:r>
              <a:rPr lang="nb-NO"/>
              <a:t>Det er ønskelig at tiltakene deles inn i de tre forebyggende nivåene:</a:t>
            </a:r>
            <a:endParaRPr lang="nb-NO">
              <a:ea typeface="Verdana"/>
            </a:endParaRPr>
          </a:p>
          <a:p>
            <a:pPr marL="285750" indent="-285750">
              <a:buFontTx/>
              <a:buChar char="-"/>
            </a:pPr>
            <a:r>
              <a:rPr lang="nb-NO" err="1"/>
              <a:t>Indikativt</a:t>
            </a:r>
            <a:r>
              <a:rPr lang="nb-NO"/>
              <a:t> nivå</a:t>
            </a:r>
          </a:p>
          <a:p>
            <a:pPr marL="285750" indent="-285750">
              <a:buFontTx/>
              <a:buChar char="-"/>
            </a:pPr>
            <a:r>
              <a:rPr lang="nb-NO"/>
              <a:t>Selektivt nivå</a:t>
            </a:r>
          </a:p>
          <a:p>
            <a:pPr marL="285750" indent="-285750">
              <a:buFontTx/>
              <a:buChar char="-"/>
            </a:pPr>
            <a:r>
              <a:rPr lang="nb-NO"/>
              <a:t>Universelt nivå</a:t>
            </a:r>
          </a:p>
        </p:txBody>
      </p:sp>
      <p:sp>
        <p:nvSpPr>
          <p:cNvPr id="4" name="Tittel 3"/>
          <p:cNvSpPr>
            <a:spLocks noGrp="1"/>
          </p:cNvSpPr>
          <p:nvPr>
            <p:ph type="title"/>
          </p:nvPr>
        </p:nvSpPr>
        <p:spPr/>
        <p:txBody>
          <a:bodyPr/>
          <a:lstStyle/>
          <a:p>
            <a:r>
              <a:rPr lang="nb-NO"/>
              <a:t>Planlegge tiltak</a:t>
            </a:r>
          </a:p>
        </p:txBody>
      </p:sp>
      <p:sp>
        <p:nvSpPr>
          <p:cNvPr id="7" name="TekstSylinder 6"/>
          <p:cNvSpPr txBox="1"/>
          <p:nvPr/>
        </p:nvSpPr>
        <p:spPr>
          <a:xfrm>
            <a:off x="10644842" y="6642556"/>
            <a:ext cx="17547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Jon Tyson (</a:t>
            </a:r>
            <a:r>
              <a:rPr lang="nb-NO" sz="800">
                <a:solidFill>
                  <a:srgbClr val="FFFFFF"/>
                </a:solidFill>
                <a:latin typeface="Verdana" panose="020B0604030504040204"/>
              </a:rPr>
              <a:t>u</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63437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Det må være en tydelig bestilling, en tydelig forankring og en fleksibilitet og myndighet i tjenesten til å kunne følge opp tiltakene!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(Maria Ekdal Gomes, Utekontakten i Asker)</a:t>
            </a:r>
          </a:p>
        </p:txBody>
      </p:sp>
    </p:spTree>
    <p:extLst>
      <p:ext uri="{BB962C8B-B14F-4D97-AF65-F5344CB8AC3E}">
        <p14:creationId xmlns:p14="http://schemas.microsoft.com/office/powerpoint/2010/main" val="400222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8"/>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3737" t="2525" r="5760" b="8644"/>
          <a:stretch/>
        </p:blipFill>
        <p:spPr>
          <a:xfrm>
            <a:off x="5666076" y="449054"/>
            <a:ext cx="6072037" cy="5358313"/>
          </a:xfrm>
        </p:spPr>
      </p:pic>
      <p:sp>
        <p:nvSpPr>
          <p:cNvPr id="4" name="Rektangel 3"/>
          <p:cNvSpPr/>
          <p:nvPr/>
        </p:nvSpPr>
        <p:spPr>
          <a:xfrm>
            <a:off x="1020417" y="2991547"/>
            <a:ext cx="4356653" cy="2334613"/>
          </a:xfrm>
          <a:prstGeom prst="rect">
            <a:avLst/>
          </a:prstGeom>
        </p:spPr>
        <p:txBody>
          <a:bodyPr wrap="square">
            <a:spAutoFit/>
          </a:bodyPr>
          <a:lstStyle/>
          <a:p>
            <a:pPr lvl="0">
              <a:lnSpc>
                <a:spcPct val="120000"/>
              </a:lnSpc>
              <a:spcBef>
                <a:spcPts val="1000"/>
              </a:spcBef>
              <a:spcAft>
                <a:spcPts val="600"/>
              </a:spcAft>
            </a:pPr>
            <a:r>
              <a:rPr lang="nb-NO">
                <a:solidFill>
                  <a:srgbClr val="000000"/>
                </a:solidFill>
              </a:rPr>
              <a:t>Kunnskapsbasert praksis vil si en kombinasjon av tre deler:</a:t>
            </a:r>
          </a:p>
          <a:p>
            <a:pPr marL="285750" lvl="0" indent="-285750">
              <a:lnSpc>
                <a:spcPct val="120000"/>
              </a:lnSpc>
              <a:spcBef>
                <a:spcPts val="1000"/>
              </a:spcBef>
              <a:spcAft>
                <a:spcPts val="600"/>
              </a:spcAft>
              <a:buFontTx/>
              <a:buChar char="-"/>
            </a:pPr>
            <a:r>
              <a:rPr lang="nb-NO">
                <a:solidFill>
                  <a:srgbClr val="000000"/>
                </a:solidFill>
              </a:rPr>
              <a:t>Forskningsbasert kunnskap</a:t>
            </a:r>
          </a:p>
          <a:p>
            <a:pPr marL="285750" lvl="0" indent="-285750">
              <a:lnSpc>
                <a:spcPct val="120000"/>
              </a:lnSpc>
              <a:spcBef>
                <a:spcPts val="1000"/>
              </a:spcBef>
              <a:spcAft>
                <a:spcPts val="600"/>
              </a:spcAft>
              <a:buFontTx/>
              <a:buChar char="-"/>
            </a:pPr>
            <a:r>
              <a:rPr lang="nb-NO" err="1">
                <a:solidFill>
                  <a:srgbClr val="000000"/>
                </a:solidFill>
              </a:rPr>
              <a:t>Erfaringsbasert</a:t>
            </a:r>
            <a:r>
              <a:rPr lang="nb-NO">
                <a:solidFill>
                  <a:srgbClr val="000000"/>
                </a:solidFill>
              </a:rPr>
              <a:t> kunnskap</a:t>
            </a:r>
          </a:p>
          <a:p>
            <a:pPr marL="285750" lvl="0" indent="-285750">
              <a:lnSpc>
                <a:spcPct val="120000"/>
              </a:lnSpc>
              <a:spcBef>
                <a:spcPts val="1000"/>
              </a:spcBef>
              <a:spcAft>
                <a:spcPts val="600"/>
              </a:spcAft>
              <a:buFontTx/>
              <a:buChar char="-"/>
            </a:pPr>
            <a:r>
              <a:rPr lang="nb-NO">
                <a:solidFill>
                  <a:srgbClr val="000000"/>
                </a:solidFill>
              </a:rPr>
              <a:t>Brukerkunnskap</a:t>
            </a:r>
          </a:p>
        </p:txBody>
      </p:sp>
      <p:sp>
        <p:nvSpPr>
          <p:cNvPr id="5" name="Rektangel 4"/>
          <p:cNvSpPr/>
          <p:nvPr/>
        </p:nvSpPr>
        <p:spPr>
          <a:xfrm>
            <a:off x="1020417" y="1164175"/>
            <a:ext cx="3676274" cy="1477328"/>
          </a:xfrm>
          <a:prstGeom prst="rect">
            <a:avLst/>
          </a:prstGeom>
        </p:spPr>
        <p:txBody>
          <a:bodyPr wrap="square">
            <a:spAutoFit/>
          </a:bodyPr>
          <a:lstStyle/>
          <a:p>
            <a:r>
              <a:rPr lang="nb-NO" sz="3000">
                <a:solidFill>
                  <a:srgbClr val="000000"/>
                </a:solidFill>
                <a:latin typeface="Quire Sans" panose="020F0502020204030204" pitchFamily="34" charset="0"/>
                <a:ea typeface="+mj-ea"/>
              </a:rPr>
              <a:t>Tiltak i tråd med kunnskapsbasert praksis</a:t>
            </a:r>
            <a:endParaRPr lang="nb-NO"/>
          </a:p>
        </p:txBody>
      </p:sp>
      <p:sp>
        <p:nvSpPr>
          <p:cNvPr id="6" name="TekstSylinder 5"/>
          <p:cNvSpPr txBox="1"/>
          <p:nvPr/>
        </p:nvSpPr>
        <p:spPr>
          <a:xfrm>
            <a:off x="8377518" y="6408946"/>
            <a:ext cx="3619012" cy="252816"/>
          </a:xfrm>
          <a:prstGeom prst="rect">
            <a:avLst/>
          </a:prstGeom>
          <a:noFill/>
        </p:spPr>
        <p:txBody>
          <a:bodyPr wrap="square" rtlCol="0">
            <a:spAutoFit/>
          </a:bodyPr>
          <a:lstStyle/>
          <a:p>
            <a:r>
              <a:rPr lang="nb-NO" sz="1000"/>
              <a:t>Modell for kunnskapsbasert praksis: Nortvedt, 2007</a:t>
            </a:r>
          </a:p>
        </p:txBody>
      </p:sp>
    </p:spTree>
    <p:extLst>
      <p:ext uri="{BB962C8B-B14F-4D97-AF65-F5344CB8AC3E}">
        <p14:creationId xmlns:p14="http://schemas.microsoft.com/office/powerpoint/2010/main" val="52123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1448" t="325" r="17998" b="-325"/>
          <a:stretch/>
        </p:blipFill>
        <p:spPr/>
      </p:pic>
      <p:sp>
        <p:nvSpPr>
          <p:cNvPr id="3" name="Plassholder for innhold 2"/>
          <p:cNvSpPr>
            <a:spLocks noGrp="1"/>
          </p:cNvSpPr>
          <p:nvPr>
            <p:ph idx="16"/>
          </p:nvPr>
        </p:nvSpPr>
        <p:spPr/>
        <p:txBody>
          <a:bodyPr/>
          <a:lstStyle/>
          <a:p>
            <a:pPr marL="285750" indent="-285750">
              <a:buFont typeface="Arial" panose="020B0604020202020204" pitchFamily="34" charset="0"/>
              <a:buChar char="•"/>
            </a:pPr>
            <a:r>
              <a:rPr lang="nb-NO"/>
              <a:t>Drøft tiltakene med målgruppa og deltakere fra andre tjenester som har bidratt i kartleggingen – har vi kommet frem til riktige tiltak?</a:t>
            </a:r>
          </a:p>
          <a:p>
            <a:pPr marL="285750" indent="-285750">
              <a:buFont typeface="Arial" panose="020B0604020202020204" pitchFamily="34" charset="0"/>
              <a:buChar char="•"/>
            </a:pPr>
            <a:r>
              <a:rPr lang="nb-NO"/>
              <a:t>Ta kun hovedansvaret for de tiltakene som ligger til egen tjenestes mandat</a:t>
            </a:r>
          </a:p>
          <a:p>
            <a:pPr marL="285750" indent="-285750">
              <a:buFont typeface="Arial" panose="020B0604020202020204" pitchFamily="34" charset="0"/>
              <a:buChar char="•"/>
            </a:pPr>
            <a:r>
              <a:rPr lang="nb-NO"/>
              <a:t>Ta initiativ til tiltak som flere tjenester kan samarbeide om, dersom det er relevant</a:t>
            </a:r>
          </a:p>
        </p:txBody>
      </p:sp>
      <p:sp>
        <p:nvSpPr>
          <p:cNvPr id="4" name="Tittel 3"/>
          <p:cNvSpPr>
            <a:spLocks noGrp="1"/>
          </p:cNvSpPr>
          <p:nvPr>
            <p:ph type="title"/>
          </p:nvPr>
        </p:nvSpPr>
        <p:spPr/>
        <p:txBody>
          <a:bodyPr/>
          <a:lstStyle/>
          <a:p>
            <a:r>
              <a:rPr lang="nb-NO"/>
              <a:t>Utarbeide tiltaksplan</a:t>
            </a:r>
          </a:p>
        </p:txBody>
      </p:sp>
      <p:sp>
        <p:nvSpPr>
          <p:cNvPr id="7" name="TekstSylinder 6"/>
          <p:cNvSpPr txBox="1"/>
          <p:nvPr/>
        </p:nvSpPr>
        <p:spPr>
          <a:xfrm>
            <a:off x="10398313" y="6642556"/>
            <a:ext cx="19587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Natailei</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Pedigo</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lang="nb-NO" sz="800">
                <a:solidFill>
                  <a:srgbClr val="FFFFFF"/>
                </a:solidFill>
                <a:latin typeface="Verdana" panose="020B0604030504040204"/>
              </a:rPr>
              <a:t>u</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214413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2046608763"/>
              </p:ext>
            </p:extLst>
          </p:nvPr>
        </p:nvGraphicFramePr>
        <p:xfrm>
          <a:off x="792480" y="1025524"/>
          <a:ext cx="10467704" cy="5208590"/>
        </p:xfrm>
        <a:graphic>
          <a:graphicData uri="http://schemas.openxmlformats.org/drawingml/2006/table">
            <a:tbl>
              <a:tblPr firstRow="1"/>
              <a:tblGrid>
                <a:gridCol w="1790628">
                  <a:extLst>
                    <a:ext uri="{9D8B030D-6E8A-4147-A177-3AD203B41FA5}">
                      <a16:colId xmlns:a16="http://schemas.microsoft.com/office/drawing/2014/main" val="4014802678"/>
                    </a:ext>
                  </a:extLst>
                </a:gridCol>
                <a:gridCol w="1880698">
                  <a:extLst>
                    <a:ext uri="{9D8B030D-6E8A-4147-A177-3AD203B41FA5}">
                      <a16:colId xmlns:a16="http://schemas.microsoft.com/office/drawing/2014/main" val="4112914313"/>
                    </a:ext>
                  </a:extLst>
                </a:gridCol>
                <a:gridCol w="1186572">
                  <a:extLst>
                    <a:ext uri="{9D8B030D-6E8A-4147-A177-3AD203B41FA5}">
                      <a16:colId xmlns:a16="http://schemas.microsoft.com/office/drawing/2014/main" val="661649799"/>
                    </a:ext>
                  </a:extLst>
                </a:gridCol>
                <a:gridCol w="1526293">
                  <a:extLst>
                    <a:ext uri="{9D8B030D-6E8A-4147-A177-3AD203B41FA5}">
                      <a16:colId xmlns:a16="http://schemas.microsoft.com/office/drawing/2014/main" val="713132279"/>
                    </a:ext>
                  </a:extLst>
                </a:gridCol>
                <a:gridCol w="892867">
                  <a:extLst>
                    <a:ext uri="{9D8B030D-6E8A-4147-A177-3AD203B41FA5}">
                      <a16:colId xmlns:a16="http://schemas.microsoft.com/office/drawing/2014/main" val="2913218142"/>
                    </a:ext>
                  </a:extLst>
                </a:gridCol>
                <a:gridCol w="226171">
                  <a:extLst>
                    <a:ext uri="{9D8B030D-6E8A-4147-A177-3AD203B41FA5}">
                      <a16:colId xmlns:a16="http://schemas.microsoft.com/office/drawing/2014/main" val="1631425562"/>
                    </a:ext>
                  </a:extLst>
                </a:gridCol>
                <a:gridCol w="1438182">
                  <a:extLst>
                    <a:ext uri="{9D8B030D-6E8A-4147-A177-3AD203B41FA5}">
                      <a16:colId xmlns:a16="http://schemas.microsoft.com/office/drawing/2014/main" val="1898037302"/>
                    </a:ext>
                  </a:extLst>
                </a:gridCol>
                <a:gridCol w="1526293">
                  <a:extLst>
                    <a:ext uri="{9D8B030D-6E8A-4147-A177-3AD203B41FA5}">
                      <a16:colId xmlns:a16="http://schemas.microsoft.com/office/drawing/2014/main" val="881503179"/>
                    </a:ext>
                  </a:extLst>
                </a:gridCol>
              </a:tblGrid>
              <a:tr h="236637">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Mål: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Tiltak:</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Nivå: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Ansvar: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Oppstart: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Varighet: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3952471246"/>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extLst>
                  <a:ext uri="{0D108BD9-81ED-4DB2-BD59-A6C34878D82A}">
                    <a16:rowId xmlns:a16="http://schemas.microsoft.com/office/drawing/2014/main" val="3638496838"/>
                  </a:ext>
                </a:extLst>
              </a:tr>
              <a:tr h="560757">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589410704"/>
                  </a:ext>
                </a:extLst>
              </a:tr>
              <a:tr h="228510">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595316129"/>
                  </a:ext>
                </a:extLst>
              </a:tr>
              <a:tr h="1233666">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719625808"/>
                  </a:ext>
                </a:extLst>
              </a:tr>
              <a:tr h="2018726">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3555910069"/>
                  </a:ext>
                </a:extLst>
              </a:tr>
              <a:tr h="236637">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708096791"/>
                  </a:ext>
                </a:extLst>
              </a:tr>
              <a:tr h="228510">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911528099"/>
                  </a:ext>
                </a:extLst>
              </a:tr>
              <a:tr h="23663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2241980957"/>
                  </a:ext>
                </a:extLst>
              </a:tr>
            </a:tbl>
          </a:graphicData>
        </a:graphic>
      </p:graphicFrame>
    </p:spTree>
    <p:extLst>
      <p:ext uri="{BB962C8B-B14F-4D97-AF65-F5344CB8AC3E}">
        <p14:creationId xmlns:p14="http://schemas.microsoft.com/office/powerpoint/2010/main" val="3478735063"/>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3.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Props1.xml><?xml version="1.0" encoding="utf-8"?>
<ds:datastoreItem xmlns:ds="http://schemas.openxmlformats.org/officeDocument/2006/customXml" ds:itemID="{93E4CF6C-1C6E-46F1-9C4C-10BE8417E8C2}">
  <ds:schemaRefs>
    <ds:schemaRef ds:uri="http://schemas.microsoft.com/sharepoint/v3/contenttype/forms"/>
  </ds:schemaRefs>
</ds:datastoreItem>
</file>

<file path=customXml/itemProps2.xml><?xml version="1.0" encoding="utf-8"?>
<ds:datastoreItem xmlns:ds="http://schemas.openxmlformats.org/officeDocument/2006/customXml" ds:itemID="{71F578A3-1280-44EA-A322-6BDAC26B78E6}">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017ED7-46BC-4AD7-816E-01322E3DE71B}">
  <ds:schemaRefs>
    <ds:schemaRef ds:uri="4df6e483-d641-4d94-bcf7-a345db2ecd6b"/>
    <ds:schemaRef ds:uri="c477f1d7-8495-401d-96d8-87d6be20e4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21</Notes>
  <HiddenSlides>0</HiddenSlide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Intenst</vt:lpstr>
      <vt:lpstr>1_Intenst</vt:lpstr>
      <vt:lpstr>1_Rolig</vt:lpstr>
      <vt:lpstr>PowerPoint Presentation</vt:lpstr>
      <vt:lpstr>PowerPoint Presentation</vt:lpstr>
      <vt:lpstr>PowerPoint Presentation</vt:lpstr>
      <vt:lpstr>PowerPoint Presentation</vt:lpstr>
      <vt:lpstr>Planlegge tiltak</vt:lpstr>
      <vt:lpstr>PowerPoint Presentation</vt:lpstr>
      <vt:lpstr>PowerPoint Presentation</vt:lpstr>
      <vt:lpstr>Utarbeide tiltaksplan</vt:lpstr>
      <vt:lpstr>PowerPoint Presentation</vt:lpstr>
      <vt:lpstr>PowerPoint Presentation</vt:lpstr>
      <vt:lpstr>Fyll ut skjema 7: Tiltaksplan  </vt:lpstr>
      <vt:lpstr>PowerPoint Presentation</vt:lpstr>
      <vt:lpstr>PowerPoint Presentation</vt:lpstr>
      <vt:lpstr>Kriterier for en god  SAT-rapport</vt:lpstr>
      <vt:lpstr>Hvordan skrive en god rapport? </vt:lpstr>
      <vt:lpstr>PowerPoint Presentation</vt:lpstr>
      <vt:lpstr>Rapportens disposisjon</vt:lpstr>
      <vt:lpstr>Se på en eller flere av SAT-rapportene som er skrevet.   Hva liker dere godt, hva legger dere merke til?  Se på rapportens oppbygning og bruk dette som inspirasjon til egen rapport.</vt:lpstr>
      <vt:lpstr>Hvordan gjøre SAT-rapporten kjent?</vt:lpstr>
      <vt:lpstr>Eksempel på lansering av  SAT- rapport</vt:lpstr>
      <vt:lpstr>Opplæring i SAT</vt:lpstr>
      <vt:lpstr>PowerPoint Presentation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revision>1</cp:revision>
  <dcterms:created xsi:type="dcterms:W3CDTF">2022-03-08T14:03:43Z</dcterms:created>
  <dcterms:modified xsi:type="dcterms:W3CDTF">2025-08-05T09:02:01Z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2022-04-20T17:07:29Z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251f8335-2e7c-421a-9aaa-5735fbc7acdc</vt:lpwstr>
  </property>
  <property fmtid="{D5CDD505-2E9C-101B-9397-08002B2CF9AE}" pid="9" name="MSIP_Label_7a2396b7-5846-48ff-8468-5f49f8ad722a_ContentBits">
    <vt:lpwstr>0</vt:lpwstr>
  </property>
  <property fmtid="{D5CDD505-2E9C-101B-9397-08002B2CF9AE}" pid="10" name="MediaServiceImageTags">
    <vt:lpwstr/>
  </property>
</Properties>
</file>