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5"/>
  </p:notesMasterIdLst>
  <p:sldIdLst>
    <p:sldId id="274" r:id="rId7"/>
    <p:sldId id="271" r:id="rId8"/>
    <p:sldId id="257" r:id="rId9"/>
    <p:sldId id="258" r:id="rId10"/>
    <p:sldId id="280" r:id="rId11"/>
    <p:sldId id="260" r:id="rId12"/>
    <p:sldId id="259" r:id="rId13"/>
    <p:sldId id="261" r:id="rId14"/>
    <p:sldId id="264" r:id="rId15"/>
    <p:sldId id="265" r:id="rId16"/>
    <p:sldId id="269" r:id="rId17"/>
    <p:sldId id="270" r:id="rId18"/>
    <p:sldId id="266" r:id="rId19"/>
    <p:sldId id="278" r:id="rId20"/>
    <p:sldId id="277" r:id="rId21"/>
    <p:sldId id="279" r:id="rId22"/>
    <p:sldId id="324" r:id="rId23"/>
    <p:sldId id="272"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74E1E-F15B-4BDF-B7D3-90A5362477BC}" v="101" dt="2025-07-01T11:22:04.906"/>
    <p1510:client id="{8A0DB740-E834-9773-CEA2-522AD9A69EB0}" v="49" dt="2025-06-30T12:45:53.29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iddels stil 3 – uthev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a:solidFill>
          <a:schemeClr val="accent6"/>
        </a:solidFill>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D27E2-AFE6-4AA2-BA6E-AC8EACF01324}" type="doc">
      <dgm:prSet loTypeId="urn:microsoft.com/office/officeart/2005/8/layout/radial3" loCatId="relationship" qsTypeId="urn:microsoft.com/office/officeart/2005/8/quickstyle/simple3" qsCatId="simple" csTypeId="urn:microsoft.com/office/officeart/2005/8/colors/accent3_2" csCatId="accent3" phldr="1"/>
      <dgm:spPr/>
      <dgm:t>
        <a:bodyPr/>
        <a:lstStyle/>
        <a:p>
          <a:endParaRPr lang="nb-NO"/>
        </a:p>
      </dgm:t>
    </dgm:pt>
    <dgm:pt modelId="{D2203D4B-731D-4ABA-B773-DDAA91C8A480}">
      <dgm:prSet phldrT="[Tekst]"/>
      <dgm:spPr/>
      <dgm:t>
        <a:bodyPr/>
        <a:lstStyle/>
        <a:p>
          <a:r>
            <a:rPr lang="nb-NO"/>
            <a:t>Innhente data</a:t>
          </a:r>
        </a:p>
      </dgm:t>
    </dgm:pt>
    <dgm:pt modelId="{D8AFE47A-7004-4090-B607-129D5F31C31E}" type="parTrans" cxnId="{D8CD48A5-B522-4167-806B-7621B11F40A7}">
      <dgm:prSet/>
      <dgm:spPr/>
      <dgm:t>
        <a:bodyPr/>
        <a:lstStyle/>
        <a:p>
          <a:endParaRPr lang="nb-NO"/>
        </a:p>
      </dgm:t>
    </dgm:pt>
    <dgm:pt modelId="{D6F715A8-34ED-4CC9-ABA6-3FEDE4F9585D}" type="sibTrans" cxnId="{D8CD48A5-B522-4167-806B-7621B11F40A7}">
      <dgm:prSet/>
      <dgm:spPr/>
      <dgm:t>
        <a:bodyPr/>
        <a:lstStyle/>
        <a:p>
          <a:endParaRPr lang="nb-NO"/>
        </a:p>
      </dgm:t>
    </dgm:pt>
    <dgm:pt modelId="{2F085759-DD8B-49A6-A7E8-A67D63B571D5}">
      <dgm:prSet phldrT="[Tekst]"/>
      <dgm:spPr/>
      <dgm:t>
        <a:bodyPr/>
        <a:lstStyle/>
        <a:p>
          <a:r>
            <a:rPr lang="nb-NO"/>
            <a:t>Internmøte om kvalitative data</a:t>
          </a:r>
        </a:p>
      </dgm:t>
    </dgm:pt>
    <dgm:pt modelId="{5D46CFBE-C277-4F3B-AC22-C04E93221CF1}" type="parTrans" cxnId="{D00088CC-CD8A-4401-8579-206847E48D00}">
      <dgm:prSet/>
      <dgm:spPr/>
      <dgm:t>
        <a:bodyPr/>
        <a:lstStyle/>
        <a:p>
          <a:endParaRPr lang="nb-NO"/>
        </a:p>
      </dgm:t>
    </dgm:pt>
    <dgm:pt modelId="{406891A2-0FE4-4784-8CE3-13860901F875}" type="sibTrans" cxnId="{D00088CC-CD8A-4401-8579-206847E48D00}">
      <dgm:prSet/>
      <dgm:spPr/>
      <dgm:t>
        <a:bodyPr/>
        <a:lstStyle/>
        <a:p>
          <a:endParaRPr lang="nb-NO"/>
        </a:p>
      </dgm:t>
    </dgm:pt>
    <dgm:pt modelId="{07A949E5-E47B-4CC5-8D5C-DAA85F140D67}">
      <dgm:prSet phldrT="[Tekst]"/>
      <dgm:spPr/>
      <dgm:t>
        <a:bodyPr/>
        <a:lstStyle/>
        <a:p>
          <a:r>
            <a:rPr lang="nb-NO"/>
            <a:t>Målgruppemøte</a:t>
          </a:r>
        </a:p>
      </dgm:t>
    </dgm:pt>
    <dgm:pt modelId="{AC34C4FE-F541-4A14-A44F-96EB1C9E5ACB}" type="parTrans" cxnId="{9072C323-CE8D-4590-BF3A-9ACDA0D00CC0}">
      <dgm:prSet/>
      <dgm:spPr/>
      <dgm:t>
        <a:bodyPr/>
        <a:lstStyle/>
        <a:p>
          <a:endParaRPr lang="nb-NO"/>
        </a:p>
      </dgm:t>
    </dgm:pt>
    <dgm:pt modelId="{34F88CD3-5F8B-4272-83E1-117AF379DAD0}" type="sibTrans" cxnId="{9072C323-CE8D-4590-BF3A-9ACDA0D00CC0}">
      <dgm:prSet/>
      <dgm:spPr/>
      <dgm:t>
        <a:bodyPr/>
        <a:lstStyle/>
        <a:p>
          <a:endParaRPr lang="nb-NO"/>
        </a:p>
      </dgm:t>
    </dgm:pt>
    <dgm:pt modelId="{A19F8ED1-52E8-4014-A71D-A70326B9F6E5}">
      <dgm:prSet phldrT="[Tekst]"/>
      <dgm:spPr/>
      <dgm:t>
        <a:bodyPr/>
        <a:lstStyle/>
        <a:p>
          <a:r>
            <a:rPr lang="nb-NO"/>
            <a:t>Intervjuer</a:t>
          </a:r>
        </a:p>
      </dgm:t>
    </dgm:pt>
    <dgm:pt modelId="{FE781E38-09FF-473C-B8D3-953026333A18}" type="parTrans" cxnId="{26488B25-72B7-4948-95CD-B4D34BB431A1}">
      <dgm:prSet/>
      <dgm:spPr/>
      <dgm:t>
        <a:bodyPr/>
        <a:lstStyle/>
        <a:p>
          <a:endParaRPr lang="nb-NO"/>
        </a:p>
      </dgm:t>
    </dgm:pt>
    <dgm:pt modelId="{A9F99212-276F-4851-8231-C9729D6F44E7}" type="sibTrans" cxnId="{26488B25-72B7-4948-95CD-B4D34BB431A1}">
      <dgm:prSet/>
      <dgm:spPr/>
      <dgm:t>
        <a:bodyPr/>
        <a:lstStyle/>
        <a:p>
          <a:endParaRPr lang="nb-NO"/>
        </a:p>
      </dgm:t>
    </dgm:pt>
    <dgm:pt modelId="{1C125BF2-468C-4581-A482-C1114484994A}">
      <dgm:prSet phldrT="[Tekst]"/>
      <dgm:spPr/>
      <dgm:t>
        <a:bodyPr/>
        <a:lstStyle/>
        <a:p>
          <a:r>
            <a:rPr lang="nb-NO"/>
            <a:t>Offentlige dokumenter</a:t>
          </a:r>
        </a:p>
      </dgm:t>
    </dgm:pt>
    <dgm:pt modelId="{90D6E391-3584-4378-9102-837EEC4DEF10}" type="parTrans" cxnId="{08ECDD14-7EC4-4442-8145-0A27BAEA4D79}">
      <dgm:prSet/>
      <dgm:spPr/>
      <dgm:t>
        <a:bodyPr/>
        <a:lstStyle/>
        <a:p>
          <a:endParaRPr lang="nb-NO"/>
        </a:p>
      </dgm:t>
    </dgm:pt>
    <dgm:pt modelId="{24C56913-4755-4794-8862-AB7541BC0618}" type="sibTrans" cxnId="{08ECDD14-7EC4-4442-8145-0A27BAEA4D79}">
      <dgm:prSet/>
      <dgm:spPr/>
      <dgm:t>
        <a:bodyPr/>
        <a:lstStyle/>
        <a:p>
          <a:endParaRPr lang="nb-NO"/>
        </a:p>
      </dgm:t>
    </dgm:pt>
    <dgm:pt modelId="{14233025-9DA2-412B-8DF8-47926536B2C7}">
      <dgm:prSet/>
      <dgm:spPr/>
      <dgm:t>
        <a:bodyPr/>
        <a:lstStyle/>
        <a:p>
          <a:r>
            <a:rPr lang="nb-NO"/>
            <a:t>Interne kvantitative data</a:t>
          </a:r>
        </a:p>
      </dgm:t>
    </dgm:pt>
    <dgm:pt modelId="{20CC5CA8-C7FF-43ED-8D3A-F124858F4240}" type="parTrans" cxnId="{E4394584-8EBF-4850-96AA-97720C80DCE1}">
      <dgm:prSet/>
      <dgm:spPr/>
      <dgm:t>
        <a:bodyPr/>
        <a:lstStyle/>
        <a:p>
          <a:endParaRPr lang="nb-NO"/>
        </a:p>
      </dgm:t>
    </dgm:pt>
    <dgm:pt modelId="{86F3DDDA-3874-483A-9F08-CB4372817B93}" type="sibTrans" cxnId="{E4394584-8EBF-4850-96AA-97720C80DCE1}">
      <dgm:prSet/>
      <dgm:spPr/>
      <dgm:t>
        <a:bodyPr/>
        <a:lstStyle/>
        <a:p>
          <a:endParaRPr lang="nb-NO"/>
        </a:p>
      </dgm:t>
    </dgm:pt>
    <dgm:pt modelId="{0A4214CE-241F-4895-AD81-918E70146469}">
      <dgm:prSet/>
      <dgm:spPr/>
      <dgm:t>
        <a:bodyPr/>
        <a:lstStyle/>
        <a:p>
          <a:r>
            <a:rPr lang="nb-NO"/>
            <a:t>Møte med samarbeids-partnere</a:t>
          </a:r>
        </a:p>
      </dgm:t>
    </dgm:pt>
    <dgm:pt modelId="{00EBB379-A1DD-4505-A831-659405482712}" type="parTrans" cxnId="{8F2B32C1-CFBC-4167-99EE-B736F6773AF6}">
      <dgm:prSet/>
      <dgm:spPr/>
      <dgm:t>
        <a:bodyPr/>
        <a:lstStyle/>
        <a:p>
          <a:endParaRPr lang="nb-NO"/>
        </a:p>
      </dgm:t>
    </dgm:pt>
    <dgm:pt modelId="{9668349D-B545-4417-8E62-246A2C986251}" type="sibTrans" cxnId="{8F2B32C1-CFBC-4167-99EE-B736F6773AF6}">
      <dgm:prSet/>
      <dgm:spPr/>
      <dgm:t>
        <a:bodyPr/>
        <a:lstStyle/>
        <a:p>
          <a:endParaRPr lang="nb-NO"/>
        </a:p>
      </dgm:t>
    </dgm:pt>
    <dgm:pt modelId="{D536D0C3-7C9F-4C0C-8361-535F1FBF726A}">
      <dgm:prSet/>
      <dgm:spPr/>
      <dgm:t>
        <a:bodyPr/>
        <a:lstStyle/>
        <a:p>
          <a:r>
            <a:rPr lang="nb-NO" err="1"/>
            <a:t>Ungdata</a:t>
          </a:r>
          <a:r>
            <a:rPr lang="nb-NO"/>
            <a:t> eller tilsvarende undersøkelser</a:t>
          </a:r>
        </a:p>
      </dgm:t>
    </dgm:pt>
    <dgm:pt modelId="{544F22FC-4834-4EC4-9EBA-CBBF8F2AD8AB}" type="parTrans" cxnId="{D069C89A-3D1D-45B5-8B79-8B42E451E897}">
      <dgm:prSet/>
      <dgm:spPr/>
      <dgm:t>
        <a:bodyPr/>
        <a:lstStyle/>
        <a:p>
          <a:endParaRPr lang="nb-NO"/>
        </a:p>
      </dgm:t>
    </dgm:pt>
    <dgm:pt modelId="{0C874B75-1180-4C53-A674-F1C655980DC6}" type="sibTrans" cxnId="{D069C89A-3D1D-45B5-8B79-8B42E451E897}">
      <dgm:prSet/>
      <dgm:spPr/>
      <dgm:t>
        <a:bodyPr/>
        <a:lstStyle/>
        <a:p>
          <a:endParaRPr lang="nb-NO"/>
        </a:p>
      </dgm:t>
    </dgm:pt>
    <dgm:pt modelId="{AFA532A0-7692-4336-A3E2-E2E665E967F9}">
      <dgm:prSet/>
      <dgm:spPr/>
      <dgm:t>
        <a:bodyPr/>
        <a:lstStyle/>
        <a:p>
          <a:r>
            <a:rPr lang="nb-NO"/>
            <a:t>Åpent møte</a:t>
          </a:r>
        </a:p>
      </dgm:t>
    </dgm:pt>
    <dgm:pt modelId="{94FE322D-1B77-4C80-A29E-1E673E8AAFD6}" type="parTrans" cxnId="{7731DFE7-3E0A-4B31-9B12-6E52E2C06083}">
      <dgm:prSet/>
      <dgm:spPr/>
      <dgm:t>
        <a:bodyPr/>
        <a:lstStyle/>
        <a:p>
          <a:endParaRPr lang="nb-NO"/>
        </a:p>
      </dgm:t>
    </dgm:pt>
    <dgm:pt modelId="{B18F5E76-C9F2-4DDE-AAF0-E60EE24AC6BA}" type="sibTrans" cxnId="{7731DFE7-3E0A-4B31-9B12-6E52E2C06083}">
      <dgm:prSet/>
      <dgm:spPr/>
      <dgm:t>
        <a:bodyPr/>
        <a:lstStyle/>
        <a:p>
          <a:endParaRPr lang="nb-NO"/>
        </a:p>
      </dgm:t>
    </dgm:pt>
    <dgm:pt modelId="{C22DD854-8F11-4E0F-B534-C1969388D2F0}">
      <dgm:prSet/>
      <dgm:spPr/>
      <dgm:t>
        <a:bodyPr/>
        <a:lstStyle/>
        <a:p>
          <a:r>
            <a:rPr lang="nb-NO"/>
            <a:t>?</a:t>
          </a:r>
        </a:p>
      </dgm:t>
    </dgm:pt>
    <dgm:pt modelId="{332EF902-A96E-4863-B26D-3880E8FCAB75}" type="parTrans" cxnId="{5AA4D64F-07B2-439C-81E1-C8D0E6CBBBAE}">
      <dgm:prSet/>
      <dgm:spPr/>
      <dgm:t>
        <a:bodyPr/>
        <a:lstStyle/>
        <a:p>
          <a:endParaRPr lang="nb-NO"/>
        </a:p>
      </dgm:t>
    </dgm:pt>
    <dgm:pt modelId="{576B62B9-D96A-4BF0-8B8E-46BB3408F130}" type="sibTrans" cxnId="{5AA4D64F-07B2-439C-81E1-C8D0E6CBBBAE}">
      <dgm:prSet/>
      <dgm:spPr/>
      <dgm:t>
        <a:bodyPr/>
        <a:lstStyle/>
        <a:p>
          <a:endParaRPr lang="nb-NO"/>
        </a:p>
      </dgm:t>
    </dgm:pt>
    <dgm:pt modelId="{E69C158F-1C07-4D3D-90B6-F081E5C21641}" type="pres">
      <dgm:prSet presAssocID="{9A0D27E2-AFE6-4AA2-BA6E-AC8EACF01324}" presName="composite" presStyleCnt="0">
        <dgm:presLayoutVars>
          <dgm:chMax val="1"/>
          <dgm:dir/>
          <dgm:resizeHandles val="exact"/>
        </dgm:presLayoutVars>
      </dgm:prSet>
      <dgm:spPr/>
    </dgm:pt>
    <dgm:pt modelId="{51FA659B-BE5E-48FA-9B6C-D2DB5E779469}" type="pres">
      <dgm:prSet presAssocID="{9A0D27E2-AFE6-4AA2-BA6E-AC8EACF01324}" presName="radial" presStyleCnt="0">
        <dgm:presLayoutVars>
          <dgm:animLvl val="ctr"/>
        </dgm:presLayoutVars>
      </dgm:prSet>
      <dgm:spPr/>
    </dgm:pt>
    <dgm:pt modelId="{9F63649D-1032-46B7-B1FE-69681C6A1939}" type="pres">
      <dgm:prSet presAssocID="{D2203D4B-731D-4ABA-B773-DDAA91C8A480}" presName="centerShape" presStyleLbl="vennNode1" presStyleIdx="0" presStyleCnt="10"/>
      <dgm:spPr/>
    </dgm:pt>
    <dgm:pt modelId="{16C5B5FE-5796-477C-9E76-1608B2737BD3}" type="pres">
      <dgm:prSet presAssocID="{2F085759-DD8B-49A6-A7E8-A67D63B571D5}" presName="node" presStyleLbl="vennNode1" presStyleIdx="1" presStyleCnt="10">
        <dgm:presLayoutVars>
          <dgm:bulletEnabled val="1"/>
        </dgm:presLayoutVars>
      </dgm:prSet>
      <dgm:spPr/>
    </dgm:pt>
    <dgm:pt modelId="{B1925D87-AE65-4157-8E2E-F0CF8CFE80ED}" type="pres">
      <dgm:prSet presAssocID="{14233025-9DA2-412B-8DF8-47926536B2C7}" presName="node" presStyleLbl="vennNode1" presStyleIdx="2" presStyleCnt="10">
        <dgm:presLayoutVars>
          <dgm:bulletEnabled val="1"/>
        </dgm:presLayoutVars>
      </dgm:prSet>
      <dgm:spPr/>
    </dgm:pt>
    <dgm:pt modelId="{0B76F74A-9D72-45ED-9561-053A722A8DE7}" type="pres">
      <dgm:prSet presAssocID="{0A4214CE-241F-4895-AD81-918E70146469}" presName="node" presStyleLbl="vennNode1" presStyleIdx="3" presStyleCnt="10">
        <dgm:presLayoutVars>
          <dgm:bulletEnabled val="1"/>
        </dgm:presLayoutVars>
      </dgm:prSet>
      <dgm:spPr/>
    </dgm:pt>
    <dgm:pt modelId="{6FA7E6C2-88C8-43C7-A99D-76C29389DC14}" type="pres">
      <dgm:prSet presAssocID="{AFA532A0-7692-4336-A3E2-E2E665E967F9}" presName="node" presStyleLbl="vennNode1" presStyleIdx="4" presStyleCnt="10">
        <dgm:presLayoutVars>
          <dgm:bulletEnabled val="1"/>
        </dgm:presLayoutVars>
      </dgm:prSet>
      <dgm:spPr/>
    </dgm:pt>
    <dgm:pt modelId="{570F6920-4A7A-42F4-96E7-5FEF959858A6}" type="pres">
      <dgm:prSet presAssocID="{D536D0C3-7C9F-4C0C-8361-535F1FBF726A}" presName="node" presStyleLbl="vennNode1" presStyleIdx="5" presStyleCnt="10">
        <dgm:presLayoutVars>
          <dgm:bulletEnabled val="1"/>
        </dgm:presLayoutVars>
      </dgm:prSet>
      <dgm:spPr/>
    </dgm:pt>
    <dgm:pt modelId="{3CD77B7C-A98B-487A-877E-4D6CCCFC4E80}" type="pres">
      <dgm:prSet presAssocID="{07A949E5-E47B-4CC5-8D5C-DAA85F140D67}" presName="node" presStyleLbl="vennNode1" presStyleIdx="6" presStyleCnt="10">
        <dgm:presLayoutVars>
          <dgm:bulletEnabled val="1"/>
        </dgm:presLayoutVars>
      </dgm:prSet>
      <dgm:spPr/>
    </dgm:pt>
    <dgm:pt modelId="{65214433-28A3-47F2-A5EA-00DC4E18A790}" type="pres">
      <dgm:prSet presAssocID="{A19F8ED1-52E8-4014-A71D-A70326B9F6E5}" presName="node" presStyleLbl="vennNode1" presStyleIdx="7" presStyleCnt="10">
        <dgm:presLayoutVars>
          <dgm:bulletEnabled val="1"/>
        </dgm:presLayoutVars>
      </dgm:prSet>
      <dgm:spPr/>
    </dgm:pt>
    <dgm:pt modelId="{31BFAC32-9F4C-4812-B740-DAFF69EA254B}" type="pres">
      <dgm:prSet presAssocID="{1C125BF2-468C-4581-A482-C1114484994A}" presName="node" presStyleLbl="vennNode1" presStyleIdx="8" presStyleCnt="10">
        <dgm:presLayoutVars>
          <dgm:bulletEnabled val="1"/>
        </dgm:presLayoutVars>
      </dgm:prSet>
      <dgm:spPr/>
    </dgm:pt>
    <dgm:pt modelId="{A689B55D-9580-4AF0-8604-670FDFE7D4A2}" type="pres">
      <dgm:prSet presAssocID="{C22DD854-8F11-4E0F-B534-C1969388D2F0}" presName="node" presStyleLbl="vennNode1" presStyleIdx="9" presStyleCnt="10">
        <dgm:presLayoutVars>
          <dgm:bulletEnabled val="1"/>
        </dgm:presLayoutVars>
      </dgm:prSet>
      <dgm:spPr/>
    </dgm:pt>
  </dgm:ptLst>
  <dgm:cxnLst>
    <dgm:cxn modelId="{08ECDD14-7EC4-4442-8145-0A27BAEA4D79}" srcId="{D2203D4B-731D-4ABA-B773-DDAA91C8A480}" destId="{1C125BF2-468C-4581-A482-C1114484994A}" srcOrd="7" destOrd="0" parTransId="{90D6E391-3584-4378-9102-837EEC4DEF10}" sibTransId="{24C56913-4755-4794-8862-AB7541BC0618}"/>
    <dgm:cxn modelId="{9072C323-CE8D-4590-BF3A-9ACDA0D00CC0}" srcId="{D2203D4B-731D-4ABA-B773-DDAA91C8A480}" destId="{07A949E5-E47B-4CC5-8D5C-DAA85F140D67}" srcOrd="5" destOrd="0" parTransId="{AC34C4FE-F541-4A14-A44F-96EB1C9E5ACB}" sibTransId="{34F88CD3-5F8B-4272-83E1-117AF379DAD0}"/>
    <dgm:cxn modelId="{26488B25-72B7-4948-95CD-B4D34BB431A1}" srcId="{D2203D4B-731D-4ABA-B773-DDAA91C8A480}" destId="{A19F8ED1-52E8-4014-A71D-A70326B9F6E5}" srcOrd="6" destOrd="0" parTransId="{FE781E38-09FF-473C-B8D3-953026333A18}" sibTransId="{A9F99212-276F-4851-8231-C9729D6F44E7}"/>
    <dgm:cxn modelId="{84D51230-BC07-43DE-9C98-4AAF41F36709}" type="presOf" srcId="{AFA532A0-7692-4336-A3E2-E2E665E967F9}" destId="{6FA7E6C2-88C8-43C7-A99D-76C29389DC14}" srcOrd="0" destOrd="0" presId="urn:microsoft.com/office/officeart/2005/8/layout/radial3"/>
    <dgm:cxn modelId="{9F7C8E64-A682-41C4-A93C-ABC2F87DBDAF}" type="presOf" srcId="{C22DD854-8F11-4E0F-B534-C1969388D2F0}" destId="{A689B55D-9580-4AF0-8604-670FDFE7D4A2}" srcOrd="0" destOrd="0" presId="urn:microsoft.com/office/officeart/2005/8/layout/radial3"/>
    <dgm:cxn modelId="{5AA4D64F-07B2-439C-81E1-C8D0E6CBBBAE}" srcId="{D2203D4B-731D-4ABA-B773-DDAA91C8A480}" destId="{C22DD854-8F11-4E0F-B534-C1969388D2F0}" srcOrd="8" destOrd="0" parTransId="{332EF902-A96E-4863-B26D-3880E8FCAB75}" sibTransId="{576B62B9-D96A-4BF0-8B8E-46BB3408F130}"/>
    <dgm:cxn modelId="{4F29837D-3717-4A57-9F8F-FD90088C8538}" type="presOf" srcId="{A19F8ED1-52E8-4014-A71D-A70326B9F6E5}" destId="{65214433-28A3-47F2-A5EA-00DC4E18A790}" srcOrd="0" destOrd="0" presId="urn:microsoft.com/office/officeart/2005/8/layout/radial3"/>
    <dgm:cxn modelId="{C40F837E-F83E-41CB-A5B3-3D37307A744C}" type="presOf" srcId="{9A0D27E2-AFE6-4AA2-BA6E-AC8EACF01324}" destId="{E69C158F-1C07-4D3D-90B6-F081E5C21641}" srcOrd="0" destOrd="0" presId="urn:microsoft.com/office/officeart/2005/8/layout/radial3"/>
    <dgm:cxn modelId="{E4394584-8EBF-4850-96AA-97720C80DCE1}" srcId="{D2203D4B-731D-4ABA-B773-DDAA91C8A480}" destId="{14233025-9DA2-412B-8DF8-47926536B2C7}" srcOrd="1" destOrd="0" parTransId="{20CC5CA8-C7FF-43ED-8D3A-F124858F4240}" sibTransId="{86F3DDDA-3874-483A-9F08-CB4372817B93}"/>
    <dgm:cxn modelId="{1D18A284-4649-446C-B34D-10E0F903CDD9}" type="presOf" srcId="{0A4214CE-241F-4895-AD81-918E70146469}" destId="{0B76F74A-9D72-45ED-9561-053A722A8DE7}" srcOrd="0" destOrd="0" presId="urn:microsoft.com/office/officeart/2005/8/layout/radial3"/>
    <dgm:cxn modelId="{B7900E85-EC6D-4B94-8A57-9343CDF5475A}" type="presOf" srcId="{14233025-9DA2-412B-8DF8-47926536B2C7}" destId="{B1925D87-AE65-4157-8E2E-F0CF8CFE80ED}" srcOrd="0" destOrd="0" presId="urn:microsoft.com/office/officeart/2005/8/layout/radial3"/>
    <dgm:cxn modelId="{F6CDCF99-AFE1-4D56-AAAE-9838A233C121}" type="presOf" srcId="{1C125BF2-468C-4581-A482-C1114484994A}" destId="{31BFAC32-9F4C-4812-B740-DAFF69EA254B}" srcOrd="0" destOrd="0" presId="urn:microsoft.com/office/officeart/2005/8/layout/radial3"/>
    <dgm:cxn modelId="{D069C89A-3D1D-45B5-8B79-8B42E451E897}" srcId="{D2203D4B-731D-4ABA-B773-DDAA91C8A480}" destId="{D536D0C3-7C9F-4C0C-8361-535F1FBF726A}" srcOrd="4" destOrd="0" parTransId="{544F22FC-4834-4EC4-9EBA-CBBF8F2AD8AB}" sibTransId="{0C874B75-1180-4C53-A674-F1C655980DC6}"/>
    <dgm:cxn modelId="{70B8ABA3-C4DD-4D02-BB30-D982BCCEEBAA}" type="presOf" srcId="{07A949E5-E47B-4CC5-8D5C-DAA85F140D67}" destId="{3CD77B7C-A98B-487A-877E-4D6CCCFC4E80}" srcOrd="0" destOrd="0" presId="urn:microsoft.com/office/officeart/2005/8/layout/radial3"/>
    <dgm:cxn modelId="{D8CD48A5-B522-4167-806B-7621B11F40A7}" srcId="{9A0D27E2-AFE6-4AA2-BA6E-AC8EACF01324}" destId="{D2203D4B-731D-4ABA-B773-DDAA91C8A480}" srcOrd="0" destOrd="0" parTransId="{D8AFE47A-7004-4090-B607-129D5F31C31E}" sibTransId="{D6F715A8-34ED-4CC9-ABA6-3FEDE4F9585D}"/>
    <dgm:cxn modelId="{ADA361B1-2CF6-4544-9A92-C5C3DFCC5D1D}" type="presOf" srcId="{D536D0C3-7C9F-4C0C-8361-535F1FBF726A}" destId="{570F6920-4A7A-42F4-96E7-5FEF959858A6}" srcOrd="0" destOrd="0" presId="urn:microsoft.com/office/officeart/2005/8/layout/radial3"/>
    <dgm:cxn modelId="{8F2B32C1-CFBC-4167-99EE-B736F6773AF6}" srcId="{D2203D4B-731D-4ABA-B773-DDAA91C8A480}" destId="{0A4214CE-241F-4895-AD81-918E70146469}" srcOrd="2" destOrd="0" parTransId="{00EBB379-A1DD-4505-A831-659405482712}" sibTransId="{9668349D-B545-4417-8E62-246A2C986251}"/>
    <dgm:cxn modelId="{D00088CC-CD8A-4401-8579-206847E48D00}" srcId="{D2203D4B-731D-4ABA-B773-DDAA91C8A480}" destId="{2F085759-DD8B-49A6-A7E8-A67D63B571D5}" srcOrd="0" destOrd="0" parTransId="{5D46CFBE-C277-4F3B-AC22-C04E93221CF1}" sibTransId="{406891A2-0FE4-4784-8CE3-13860901F875}"/>
    <dgm:cxn modelId="{07E018D9-4183-40FA-8346-2706E9F0FB3E}" type="presOf" srcId="{D2203D4B-731D-4ABA-B773-DDAA91C8A480}" destId="{9F63649D-1032-46B7-B1FE-69681C6A1939}" srcOrd="0" destOrd="0" presId="urn:microsoft.com/office/officeart/2005/8/layout/radial3"/>
    <dgm:cxn modelId="{7731DFE7-3E0A-4B31-9B12-6E52E2C06083}" srcId="{D2203D4B-731D-4ABA-B773-DDAA91C8A480}" destId="{AFA532A0-7692-4336-A3E2-E2E665E967F9}" srcOrd="3" destOrd="0" parTransId="{94FE322D-1B77-4C80-A29E-1E673E8AAFD6}" sibTransId="{B18F5E76-C9F2-4DDE-AAF0-E60EE24AC6BA}"/>
    <dgm:cxn modelId="{5541A4FB-2918-40E7-9955-547AE54044D1}" type="presOf" srcId="{2F085759-DD8B-49A6-A7E8-A67D63B571D5}" destId="{16C5B5FE-5796-477C-9E76-1608B2737BD3}" srcOrd="0" destOrd="0" presId="urn:microsoft.com/office/officeart/2005/8/layout/radial3"/>
    <dgm:cxn modelId="{A6B5A35E-E9DF-4A31-9C93-0A01063E4A28}" type="presParOf" srcId="{E69C158F-1C07-4D3D-90B6-F081E5C21641}" destId="{51FA659B-BE5E-48FA-9B6C-D2DB5E779469}" srcOrd="0" destOrd="0" presId="urn:microsoft.com/office/officeart/2005/8/layout/radial3"/>
    <dgm:cxn modelId="{47723367-70A7-44D6-A2DA-533F824AC4F1}" type="presParOf" srcId="{51FA659B-BE5E-48FA-9B6C-D2DB5E779469}" destId="{9F63649D-1032-46B7-B1FE-69681C6A1939}" srcOrd="0" destOrd="0" presId="urn:microsoft.com/office/officeart/2005/8/layout/radial3"/>
    <dgm:cxn modelId="{E7E8B666-450B-4B62-8267-792E5D169848}" type="presParOf" srcId="{51FA659B-BE5E-48FA-9B6C-D2DB5E779469}" destId="{16C5B5FE-5796-477C-9E76-1608B2737BD3}" srcOrd="1" destOrd="0" presId="urn:microsoft.com/office/officeart/2005/8/layout/radial3"/>
    <dgm:cxn modelId="{06D14A38-8EC7-433E-9CA4-B6BC4B3A72D4}" type="presParOf" srcId="{51FA659B-BE5E-48FA-9B6C-D2DB5E779469}" destId="{B1925D87-AE65-4157-8E2E-F0CF8CFE80ED}" srcOrd="2" destOrd="0" presId="urn:microsoft.com/office/officeart/2005/8/layout/radial3"/>
    <dgm:cxn modelId="{53A27BF5-B3D5-48F6-9078-F35C9B430DCB}" type="presParOf" srcId="{51FA659B-BE5E-48FA-9B6C-D2DB5E779469}" destId="{0B76F74A-9D72-45ED-9561-053A722A8DE7}" srcOrd="3" destOrd="0" presId="urn:microsoft.com/office/officeart/2005/8/layout/radial3"/>
    <dgm:cxn modelId="{FCAE96E6-4565-4F96-8116-B9BB733F6939}" type="presParOf" srcId="{51FA659B-BE5E-48FA-9B6C-D2DB5E779469}" destId="{6FA7E6C2-88C8-43C7-A99D-76C29389DC14}" srcOrd="4" destOrd="0" presId="urn:microsoft.com/office/officeart/2005/8/layout/radial3"/>
    <dgm:cxn modelId="{7AA77E1B-DFB6-4636-83B3-3BE746E7D1FC}" type="presParOf" srcId="{51FA659B-BE5E-48FA-9B6C-D2DB5E779469}" destId="{570F6920-4A7A-42F4-96E7-5FEF959858A6}" srcOrd="5" destOrd="0" presId="urn:microsoft.com/office/officeart/2005/8/layout/radial3"/>
    <dgm:cxn modelId="{E1C9AEF3-2416-4018-9736-DB9B99056C5E}" type="presParOf" srcId="{51FA659B-BE5E-48FA-9B6C-D2DB5E779469}" destId="{3CD77B7C-A98B-487A-877E-4D6CCCFC4E80}" srcOrd="6" destOrd="0" presId="urn:microsoft.com/office/officeart/2005/8/layout/radial3"/>
    <dgm:cxn modelId="{A370A2DC-AE31-4AA6-BEC7-E10AA4668E8A}" type="presParOf" srcId="{51FA659B-BE5E-48FA-9B6C-D2DB5E779469}" destId="{65214433-28A3-47F2-A5EA-00DC4E18A790}" srcOrd="7" destOrd="0" presId="urn:microsoft.com/office/officeart/2005/8/layout/radial3"/>
    <dgm:cxn modelId="{1C3CF0D5-278E-4B6D-BD2A-DC4AEA04A518}" type="presParOf" srcId="{51FA659B-BE5E-48FA-9B6C-D2DB5E779469}" destId="{31BFAC32-9F4C-4812-B740-DAFF69EA254B}" srcOrd="8" destOrd="0" presId="urn:microsoft.com/office/officeart/2005/8/layout/radial3"/>
    <dgm:cxn modelId="{DB4AAE87-C37D-4946-B0F5-9E02329CB6C7}" type="presParOf" srcId="{51FA659B-BE5E-48FA-9B6C-D2DB5E779469}" destId="{A689B55D-9580-4AF0-8604-670FDFE7D4A2}"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B2A07-5C25-4178-B8A3-CF9A5E148BC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nb-NO"/>
        </a:p>
      </dgm:t>
    </dgm:pt>
    <dgm:pt modelId="{962BBF31-AE68-4AB5-9F17-F094C422EA4C}">
      <dgm:prSet phldrT="[Tekst]"/>
      <dgm:spPr/>
      <dgm:t>
        <a:bodyPr/>
        <a:lstStyle/>
        <a:p>
          <a:r>
            <a:rPr lang="nb-NO"/>
            <a:t>Internmøte om kvalitative data</a:t>
          </a:r>
        </a:p>
      </dgm:t>
    </dgm:pt>
    <dgm:pt modelId="{4518DA27-2E3A-4CC1-97B6-C48C15543A5B}" type="parTrans" cxnId="{FC9F90AB-E8B8-4EC1-B1FA-6ABEC86513E0}">
      <dgm:prSet/>
      <dgm:spPr/>
      <dgm:t>
        <a:bodyPr/>
        <a:lstStyle/>
        <a:p>
          <a:endParaRPr lang="nb-NO"/>
        </a:p>
      </dgm:t>
    </dgm:pt>
    <dgm:pt modelId="{C3BE96BB-5588-4C13-A8FD-237877433DBE}" type="sibTrans" cxnId="{FC9F90AB-E8B8-4EC1-B1FA-6ABEC86513E0}">
      <dgm:prSet/>
      <dgm:spPr/>
      <dgm:t>
        <a:bodyPr/>
        <a:lstStyle/>
        <a:p>
          <a:endParaRPr lang="nb-NO"/>
        </a:p>
      </dgm:t>
    </dgm:pt>
    <dgm:pt modelId="{29390C38-52C1-4130-B188-2D6D02F33A4A}">
      <dgm:prSet phldrT="[Tekst]"/>
      <dgm:spPr/>
      <dgm:t>
        <a:bodyPr/>
        <a:lstStyle/>
        <a:p>
          <a:r>
            <a:rPr lang="nb-NO"/>
            <a:t>Dette er et gruppemøte hvor tjenesten som gjennomfører kartleggingen intervjues</a:t>
          </a:r>
        </a:p>
      </dgm:t>
    </dgm:pt>
    <dgm:pt modelId="{990CD1BF-352F-4638-9FB8-2AA29B7A76C2}" type="parTrans" cxnId="{2D1C3D5E-D22D-4965-83ED-7A1EC6F4E1E4}">
      <dgm:prSet/>
      <dgm:spPr/>
      <dgm:t>
        <a:bodyPr/>
        <a:lstStyle/>
        <a:p>
          <a:endParaRPr lang="nb-NO"/>
        </a:p>
      </dgm:t>
    </dgm:pt>
    <dgm:pt modelId="{639A5446-5D48-4978-8C57-BE3C02BE04B5}" type="sibTrans" cxnId="{2D1C3D5E-D22D-4965-83ED-7A1EC6F4E1E4}">
      <dgm:prSet/>
      <dgm:spPr/>
      <dgm:t>
        <a:bodyPr/>
        <a:lstStyle/>
        <a:p>
          <a:endParaRPr lang="nb-NO"/>
        </a:p>
      </dgm:t>
    </dgm:pt>
    <dgm:pt modelId="{AD677758-A991-4631-9AD7-579C84263E16}">
      <dgm:prSet phldrT="[Tekst]"/>
      <dgm:spPr/>
      <dgm:t>
        <a:bodyPr/>
        <a:lstStyle/>
        <a:p>
          <a:r>
            <a:rPr lang="nb-NO"/>
            <a:t>Møte med samarbeidspartnere</a:t>
          </a:r>
        </a:p>
      </dgm:t>
    </dgm:pt>
    <dgm:pt modelId="{466AE178-44AF-4674-AF4B-59C7FCC88549}" type="parTrans" cxnId="{FC85D2B4-7C7F-4036-B473-FEDA1C2A9D3C}">
      <dgm:prSet/>
      <dgm:spPr/>
      <dgm:t>
        <a:bodyPr/>
        <a:lstStyle/>
        <a:p>
          <a:endParaRPr lang="nb-NO"/>
        </a:p>
      </dgm:t>
    </dgm:pt>
    <dgm:pt modelId="{5C8A0510-74A7-4D5D-8C2C-ACD0904B6F39}" type="sibTrans" cxnId="{FC85D2B4-7C7F-4036-B473-FEDA1C2A9D3C}">
      <dgm:prSet/>
      <dgm:spPr/>
      <dgm:t>
        <a:bodyPr/>
        <a:lstStyle/>
        <a:p>
          <a:endParaRPr lang="nb-NO"/>
        </a:p>
      </dgm:t>
    </dgm:pt>
    <dgm:pt modelId="{7383EE1E-98E5-4706-8D91-A61E6341B085}">
      <dgm:prSet phldrT="[Tekst]"/>
      <dgm:spPr/>
      <dgm:t>
        <a:bodyPr/>
        <a:lstStyle/>
        <a:p>
          <a:r>
            <a:rPr lang="nb-NO"/>
            <a:t>Møte med samarbeidspartnere er et gruppemøte der relevante samarbeidspartnere intervjues</a:t>
          </a:r>
        </a:p>
      </dgm:t>
    </dgm:pt>
    <dgm:pt modelId="{41051888-D82E-4B8C-87C8-77B28F69AF41}" type="parTrans" cxnId="{619CCDA4-07CE-408B-A9FE-EEAC9C820069}">
      <dgm:prSet/>
      <dgm:spPr/>
      <dgm:t>
        <a:bodyPr/>
        <a:lstStyle/>
        <a:p>
          <a:endParaRPr lang="nb-NO"/>
        </a:p>
      </dgm:t>
    </dgm:pt>
    <dgm:pt modelId="{E152408B-CC01-4F54-A90E-E3DC1D6E0D49}" type="sibTrans" cxnId="{619CCDA4-07CE-408B-A9FE-EEAC9C820069}">
      <dgm:prSet/>
      <dgm:spPr/>
      <dgm:t>
        <a:bodyPr/>
        <a:lstStyle/>
        <a:p>
          <a:endParaRPr lang="nb-NO"/>
        </a:p>
      </dgm:t>
    </dgm:pt>
    <dgm:pt modelId="{52D79479-346E-41AE-BFAD-F1DBEFFA8818}">
      <dgm:prSet phldrT="[Tekst]"/>
      <dgm:spPr/>
      <dgm:t>
        <a:bodyPr/>
        <a:lstStyle/>
        <a:p>
          <a:r>
            <a:rPr lang="nb-NO"/>
            <a:t>Åpent møte</a:t>
          </a:r>
        </a:p>
      </dgm:t>
    </dgm:pt>
    <dgm:pt modelId="{8315C205-2DD0-4CBD-8EED-34CC28D02842}" type="parTrans" cxnId="{30A3ACA2-C750-4C07-A643-B7BEAACBC75B}">
      <dgm:prSet/>
      <dgm:spPr/>
      <dgm:t>
        <a:bodyPr/>
        <a:lstStyle/>
        <a:p>
          <a:endParaRPr lang="nb-NO"/>
        </a:p>
      </dgm:t>
    </dgm:pt>
    <dgm:pt modelId="{3617B88B-8C4E-4D3B-8171-21184BCE3B2E}" type="sibTrans" cxnId="{30A3ACA2-C750-4C07-A643-B7BEAACBC75B}">
      <dgm:prSet/>
      <dgm:spPr/>
      <dgm:t>
        <a:bodyPr/>
        <a:lstStyle/>
        <a:p>
          <a:endParaRPr lang="nb-NO"/>
        </a:p>
      </dgm:t>
    </dgm:pt>
    <dgm:pt modelId="{D3E66823-621A-4FBF-B92E-8E266395D68F}">
      <dgm:prSet phldrT="[Tekst]"/>
      <dgm:spPr/>
      <dgm:t>
        <a:bodyPr/>
        <a:lstStyle/>
        <a:p>
          <a:r>
            <a:rPr lang="nb-NO"/>
            <a:t>Åpent møte er et gruppemøte der organisasjoner, privatpersoner, foresatte o.l. intervjues </a:t>
          </a:r>
        </a:p>
      </dgm:t>
    </dgm:pt>
    <dgm:pt modelId="{CFF38324-F775-4DB0-84C6-A87F3AF49324}" type="parTrans" cxnId="{59FF1BFF-73CA-48A2-87C9-3C27D6B3F31D}">
      <dgm:prSet/>
      <dgm:spPr/>
      <dgm:t>
        <a:bodyPr/>
        <a:lstStyle/>
        <a:p>
          <a:endParaRPr lang="nb-NO"/>
        </a:p>
      </dgm:t>
    </dgm:pt>
    <dgm:pt modelId="{FA505952-59E1-42E4-8157-B8D531E9343B}" type="sibTrans" cxnId="{59FF1BFF-73CA-48A2-87C9-3C27D6B3F31D}">
      <dgm:prSet/>
      <dgm:spPr/>
      <dgm:t>
        <a:bodyPr/>
        <a:lstStyle/>
        <a:p>
          <a:endParaRPr lang="nb-NO"/>
        </a:p>
      </dgm:t>
    </dgm:pt>
    <dgm:pt modelId="{D6B26A69-BF3B-43B8-9EAA-8938798B0B65}">
      <dgm:prSet/>
      <dgm:spPr/>
      <dgm:t>
        <a:bodyPr/>
        <a:lstStyle/>
        <a:p>
          <a:r>
            <a:rPr lang="nb-NO"/>
            <a:t>Målgruppemøte</a:t>
          </a:r>
        </a:p>
      </dgm:t>
    </dgm:pt>
    <dgm:pt modelId="{A65F9CA8-45B4-42CA-A6F6-B7220AE1BBF0}" type="parTrans" cxnId="{188EEA5C-5BFC-4C5E-A5C6-AC871AC1C57A}">
      <dgm:prSet/>
      <dgm:spPr/>
      <dgm:t>
        <a:bodyPr/>
        <a:lstStyle/>
        <a:p>
          <a:endParaRPr lang="nb-NO"/>
        </a:p>
      </dgm:t>
    </dgm:pt>
    <dgm:pt modelId="{56C53F00-4250-4312-9517-9C04DDE5D4B1}" type="sibTrans" cxnId="{188EEA5C-5BFC-4C5E-A5C6-AC871AC1C57A}">
      <dgm:prSet/>
      <dgm:spPr/>
      <dgm:t>
        <a:bodyPr/>
        <a:lstStyle/>
        <a:p>
          <a:endParaRPr lang="nb-NO"/>
        </a:p>
      </dgm:t>
    </dgm:pt>
    <dgm:pt modelId="{96CF6A20-6257-4980-BC45-1A7E65C3852D}">
      <dgm:prSet/>
      <dgm:spPr/>
      <dgm:t>
        <a:bodyPr/>
        <a:lstStyle/>
        <a:p>
          <a:r>
            <a:rPr lang="nb-NO"/>
            <a:t>Målgruppemøte er et gruppemøte der representanter fra kartleggingens målgruppe intervjues</a:t>
          </a:r>
        </a:p>
      </dgm:t>
    </dgm:pt>
    <dgm:pt modelId="{FE550A5A-0B8A-4C13-A29F-A302A25E33D5}" type="parTrans" cxnId="{FB019E54-3ED1-462A-8A84-E4549F3D36F9}">
      <dgm:prSet/>
      <dgm:spPr/>
      <dgm:t>
        <a:bodyPr/>
        <a:lstStyle/>
        <a:p>
          <a:endParaRPr lang="nb-NO"/>
        </a:p>
      </dgm:t>
    </dgm:pt>
    <dgm:pt modelId="{76575291-EDB4-4F9E-BE08-44E148542CBA}" type="sibTrans" cxnId="{FB019E54-3ED1-462A-8A84-E4549F3D36F9}">
      <dgm:prSet/>
      <dgm:spPr/>
      <dgm:t>
        <a:bodyPr/>
        <a:lstStyle/>
        <a:p>
          <a:endParaRPr lang="nb-NO"/>
        </a:p>
      </dgm:t>
    </dgm:pt>
    <dgm:pt modelId="{49FEA1B4-4B6A-4256-B48F-7A249937396C}" type="pres">
      <dgm:prSet presAssocID="{53EB2A07-5C25-4178-B8A3-CF9A5E148BC4}" presName="linear" presStyleCnt="0">
        <dgm:presLayoutVars>
          <dgm:dir/>
          <dgm:animLvl val="lvl"/>
          <dgm:resizeHandles val="exact"/>
        </dgm:presLayoutVars>
      </dgm:prSet>
      <dgm:spPr/>
    </dgm:pt>
    <dgm:pt modelId="{D3900938-BE1E-4BAB-A9CF-6DB15196A69A}" type="pres">
      <dgm:prSet presAssocID="{962BBF31-AE68-4AB5-9F17-F094C422EA4C}" presName="parentLin" presStyleCnt="0"/>
      <dgm:spPr/>
    </dgm:pt>
    <dgm:pt modelId="{D507583F-ABDF-4E66-BE09-707C6A935BAE}" type="pres">
      <dgm:prSet presAssocID="{962BBF31-AE68-4AB5-9F17-F094C422EA4C}" presName="parentLeftMargin" presStyleLbl="node1" presStyleIdx="0" presStyleCnt="4"/>
      <dgm:spPr/>
    </dgm:pt>
    <dgm:pt modelId="{6E7DBF58-F811-450F-ADBD-A004BB606F1F}" type="pres">
      <dgm:prSet presAssocID="{962BBF31-AE68-4AB5-9F17-F094C422EA4C}" presName="parentText" presStyleLbl="node1" presStyleIdx="0" presStyleCnt="4">
        <dgm:presLayoutVars>
          <dgm:chMax val="0"/>
          <dgm:bulletEnabled val="1"/>
        </dgm:presLayoutVars>
      </dgm:prSet>
      <dgm:spPr/>
    </dgm:pt>
    <dgm:pt modelId="{1AAFB85A-8028-47F7-AFAD-2D01C9DE0BD0}" type="pres">
      <dgm:prSet presAssocID="{962BBF31-AE68-4AB5-9F17-F094C422EA4C}" presName="negativeSpace" presStyleCnt="0"/>
      <dgm:spPr/>
    </dgm:pt>
    <dgm:pt modelId="{FC7F26CD-067A-4251-AA6B-C24F7C1E6E2E}" type="pres">
      <dgm:prSet presAssocID="{962BBF31-AE68-4AB5-9F17-F094C422EA4C}" presName="childText" presStyleLbl="conFgAcc1" presStyleIdx="0" presStyleCnt="4">
        <dgm:presLayoutVars>
          <dgm:bulletEnabled val="1"/>
        </dgm:presLayoutVars>
      </dgm:prSet>
      <dgm:spPr/>
    </dgm:pt>
    <dgm:pt modelId="{EDE5C155-69B9-4A45-9337-BC5FC0B6D76B}" type="pres">
      <dgm:prSet presAssocID="{C3BE96BB-5588-4C13-A8FD-237877433DBE}" presName="spaceBetweenRectangles" presStyleCnt="0"/>
      <dgm:spPr/>
    </dgm:pt>
    <dgm:pt modelId="{50221A84-A7C4-48C1-A0AE-D27BC240EDFC}" type="pres">
      <dgm:prSet presAssocID="{AD677758-A991-4631-9AD7-579C84263E16}" presName="parentLin" presStyleCnt="0"/>
      <dgm:spPr/>
    </dgm:pt>
    <dgm:pt modelId="{F7E1A2EA-15CD-42AB-86F8-04C92DB03DA5}" type="pres">
      <dgm:prSet presAssocID="{AD677758-A991-4631-9AD7-579C84263E16}" presName="parentLeftMargin" presStyleLbl="node1" presStyleIdx="0" presStyleCnt="4"/>
      <dgm:spPr/>
    </dgm:pt>
    <dgm:pt modelId="{6FB56C94-BB41-44EB-9D4C-B4CE9C83BB85}" type="pres">
      <dgm:prSet presAssocID="{AD677758-A991-4631-9AD7-579C84263E16}" presName="parentText" presStyleLbl="node1" presStyleIdx="1" presStyleCnt="4">
        <dgm:presLayoutVars>
          <dgm:chMax val="0"/>
          <dgm:bulletEnabled val="1"/>
        </dgm:presLayoutVars>
      </dgm:prSet>
      <dgm:spPr/>
    </dgm:pt>
    <dgm:pt modelId="{A471B8D3-0DC5-4409-BDE5-D174E1CF7558}" type="pres">
      <dgm:prSet presAssocID="{AD677758-A991-4631-9AD7-579C84263E16}" presName="negativeSpace" presStyleCnt="0"/>
      <dgm:spPr/>
    </dgm:pt>
    <dgm:pt modelId="{1EE640F2-7FF2-4198-8011-0EB785DD0280}" type="pres">
      <dgm:prSet presAssocID="{AD677758-A991-4631-9AD7-579C84263E16}" presName="childText" presStyleLbl="conFgAcc1" presStyleIdx="1" presStyleCnt="4">
        <dgm:presLayoutVars>
          <dgm:bulletEnabled val="1"/>
        </dgm:presLayoutVars>
      </dgm:prSet>
      <dgm:spPr/>
    </dgm:pt>
    <dgm:pt modelId="{A5DA3AF1-B1A0-4BD2-914B-E3C022FDE39C}" type="pres">
      <dgm:prSet presAssocID="{5C8A0510-74A7-4D5D-8C2C-ACD0904B6F39}" presName="spaceBetweenRectangles" presStyleCnt="0"/>
      <dgm:spPr/>
    </dgm:pt>
    <dgm:pt modelId="{A80EDB6B-538B-4D5D-B86B-24FCE903E298}" type="pres">
      <dgm:prSet presAssocID="{52D79479-346E-41AE-BFAD-F1DBEFFA8818}" presName="parentLin" presStyleCnt="0"/>
      <dgm:spPr/>
    </dgm:pt>
    <dgm:pt modelId="{23EEE99B-C02F-40A7-B550-CBA1DE6D45D5}" type="pres">
      <dgm:prSet presAssocID="{52D79479-346E-41AE-BFAD-F1DBEFFA8818}" presName="parentLeftMargin" presStyleLbl="node1" presStyleIdx="1" presStyleCnt="4"/>
      <dgm:spPr/>
    </dgm:pt>
    <dgm:pt modelId="{EABE92BA-FA56-4F7F-9325-CC920315BD46}" type="pres">
      <dgm:prSet presAssocID="{52D79479-346E-41AE-BFAD-F1DBEFFA8818}" presName="parentText" presStyleLbl="node1" presStyleIdx="2" presStyleCnt="4">
        <dgm:presLayoutVars>
          <dgm:chMax val="0"/>
          <dgm:bulletEnabled val="1"/>
        </dgm:presLayoutVars>
      </dgm:prSet>
      <dgm:spPr/>
    </dgm:pt>
    <dgm:pt modelId="{A6D53F35-884D-4655-A3D0-3A6B526B771B}" type="pres">
      <dgm:prSet presAssocID="{52D79479-346E-41AE-BFAD-F1DBEFFA8818}" presName="negativeSpace" presStyleCnt="0"/>
      <dgm:spPr/>
    </dgm:pt>
    <dgm:pt modelId="{99472593-FF83-453D-BEC3-653C0BDBAC83}" type="pres">
      <dgm:prSet presAssocID="{52D79479-346E-41AE-BFAD-F1DBEFFA8818}" presName="childText" presStyleLbl="conFgAcc1" presStyleIdx="2" presStyleCnt="4">
        <dgm:presLayoutVars>
          <dgm:bulletEnabled val="1"/>
        </dgm:presLayoutVars>
      </dgm:prSet>
      <dgm:spPr/>
    </dgm:pt>
    <dgm:pt modelId="{EDDB758C-EF6F-4906-8C05-5BF88C5AC944}" type="pres">
      <dgm:prSet presAssocID="{3617B88B-8C4E-4D3B-8171-21184BCE3B2E}" presName="spaceBetweenRectangles" presStyleCnt="0"/>
      <dgm:spPr/>
    </dgm:pt>
    <dgm:pt modelId="{E4B7D7D6-26F5-484D-9A46-DB80E47F41E3}" type="pres">
      <dgm:prSet presAssocID="{D6B26A69-BF3B-43B8-9EAA-8938798B0B65}" presName="parentLin" presStyleCnt="0"/>
      <dgm:spPr/>
    </dgm:pt>
    <dgm:pt modelId="{75408BD7-4B06-4E22-B78C-1BAC835A4A4D}" type="pres">
      <dgm:prSet presAssocID="{D6B26A69-BF3B-43B8-9EAA-8938798B0B65}" presName="parentLeftMargin" presStyleLbl="node1" presStyleIdx="2" presStyleCnt="4"/>
      <dgm:spPr/>
    </dgm:pt>
    <dgm:pt modelId="{3EC2DDFF-2C82-4E31-A3D6-66C416D4E168}" type="pres">
      <dgm:prSet presAssocID="{D6B26A69-BF3B-43B8-9EAA-8938798B0B65}" presName="parentText" presStyleLbl="node1" presStyleIdx="3" presStyleCnt="4">
        <dgm:presLayoutVars>
          <dgm:chMax val="0"/>
          <dgm:bulletEnabled val="1"/>
        </dgm:presLayoutVars>
      </dgm:prSet>
      <dgm:spPr/>
    </dgm:pt>
    <dgm:pt modelId="{9F7A5274-C93A-47E2-9DDF-21A55FE2BFDF}" type="pres">
      <dgm:prSet presAssocID="{D6B26A69-BF3B-43B8-9EAA-8938798B0B65}" presName="negativeSpace" presStyleCnt="0"/>
      <dgm:spPr/>
    </dgm:pt>
    <dgm:pt modelId="{70A7462F-22FF-49D6-8ED3-A94751AB5BDA}" type="pres">
      <dgm:prSet presAssocID="{D6B26A69-BF3B-43B8-9EAA-8938798B0B65}" presName="childText" presStyleLbl="conFgAcc1" presStyleIdx="3" presStyleCnt="4">
        <dgm:presLayoutVars>
          <dgm:bulletEnabled val="1"/>
        </dgm:presLayoutVars>
      </dgm:prSet>
      <dgm:spPr/>
    </dgm:pt>
  </dgm:ptLst>
  <dgm:cxnLst>
    <dgm:cxn modelId="{7785E107-BF38-40FE-8E6B-0D52F77F7151}" type="presOf" srcId="{52D79479-346E-41AE-BFAD-F1DBEFFA8818}" destId="{23EEE99B-C02F-40A7-B550-CBA1DE6D45D5}" srcOrd="0" destOrd="0" presId="urn:microsoft.com/office/officeart/2005/8/layout/list1"/>
    <dgm:cxn modelId="{30AC8639-8651-4D93-BC16-B7363D3E11F8}" type="presOf" srcId="{D6B26A69-BF3B-43B8-9EAA-8938798B0B65}" destId="{3EC2DDFF-2C82-4E31-A3D6-66C416D4E168}" srcOrd="1" destOrd="0" presId="urn:microsoft.com/office/officeart/2005/8/layout/list1"/>
    <dgm:cxn modelId="{C9649A3A-F161-4E89-AEF8-8A9BAEE56F05}" type="presOf" srcId="{D6B26A69-BF3B-43B8-9EAA-8938798B0B65}" destId="{75408BD7-4B06-4E22-B78C-1BAC835A4A4D}" srcOrd="0" destOrd="0" presId="urn:microsoft.com/office/officeart/2005/8/layout/list1"/>
    <dgm:cxn modelId="{ABE64A3F-71F5-4104-ADBE-FC6789DDBA81}" type="presOf" srcId="{D3E66823-621A-4FBF-B92E-8E266395D68F}" destId="{99472593-FF83-453D-BEC3-653C0BDBAC83}" srcOrd="0" destOrd="0" presId="urn:microsoft.com/office/officeart/2005/8/layout/list1"/>
    <dgm:cxn modelId="{188EEA5C-5BFC-4C5E-A5C6-AC871AC1C57A}" srcId="{53EB2A07-5C25-4178-B8A3-CF9A5E148BC4}" destId="{D6B26A69-BF3B-43B8-9EAA-8938798B0B65}" srcOrd="3" destOrd="0" parTransId="{A65F9CA8-45B4-42CA-A6F6-B7220AE1BBF0}" sibTransId="{56C53F00-4250-4312-9517-9C04DDE5D4B1}"/>
    <dgm:cxn modelId="{2D1C3D5E-D22D-4965-83ED-7A1EC6F4E1E4}" srcId="{962BBF31-AE68-4AB5-9F17-F094C422EA4C}" destId="{29390C38-52C1-4130-B188-2D6D02F33A4A}" srcOrd="0" destOrd="0" parTransId="{990CD1BF-352F-4638-9FB8-2AA29B7A76C2}" sibTransId="{639A5446-5D48-4978-8C57-BE3C02BE04B5}"/>
    <dgm:cxn modelId="{63CF645E-207A-4F25-9604-952C7982BA61}" type="presOf" srcId="{962BBF31-AE68-4AB5-9F17-F094C422EA4C}" destId="{D507583F-ABDF-4E66-BE09-707C6A935BAE}" srcOrd="0" destOrd="0" presId="urn:microsoft.com/office/officeart/2005/8/layout/list1"/>
    <dgm:cxn modelId="{DC6E2647-F1C9-4217-B582-908CCD00F774}" type="presOf" srcId="{53EB2A07-5C25-4178-B8A3-CF9A5E148BC4}" destId="{49FEA1B4-4B6A-4256-B48F-7A249937396C}" srcOrd="0" destOrd="0" presId="urn:microsoft.com/office/officeart/2005/8/layout/list1"/>
    <dgm:cxn modelId="{F65DDC48-AA49-4DE0-8C17-EACE488F9762}" type="presOf" srcId="{AD677758-A991-4631-9AD7-579C84263E16}" destId="{6FB56C94-BB41-44EB-9D4C-B4CE9C83BB85}" srcOrd="1" destOrd="0" presId="urn:microsoft.com/office/officeart/2005/8/layout/list1"/>
    <dgm:cxn modelId="{3039D471-6024-4C62-8ABB-1CF7FF13C77B}" type="presOf" srcId="{52D79479-346E-41AE-BFAD-F1DBEFFA8818}" destId="{EABE92BA-FA56-4F7F-9325-CC920315BD46}" srcOrd="1" destOrd="0" presId="urn:microsoft.com/office/officeart/2005/8/layout/list1"/>
    <dgm:cxn modelId="{FB019E54-3ED1-462A-8A84-E4549F3D36F9}" srcId="{D6B26A69-BF3B-43B8-9EAA-8938798B0B65}" destId="{96CF6A20-6257-4980-BC45-1A7E65C3852D}" srcOrd="0" destOrd="0" parTransId="{FE550A5A-0B8A-4C13-A29F-A302A25E33D5}" sibTransId="{76575291-EDB4-4F9E-BE08-44E148542CBA}"/>
    <dgm:cxn modelId="{C409295A-676F-4475-9D1E-5C5514561EA9}" type="presOf" srcId="{962BBF31-AE68-4AB5-9F17-F094C422EA4C}" destId="{6E7DBF58-F811-450F-ADBD-A004BB606F1F}" srcOrd="1" destOrd="0" presId="urn:microsoft.com/office/officeart/2005/8/layout/list1"/>
    <dgm:cxn modelId="{2466C98D-0D03-432B-AFCB-97CAAC396C65}" type="presOf" srcId="{29390C38-52C1-4130-B188-2D6D02F33A4A}" destId="{FC7F26CD-067A-4251-AA6B-C24F7C1E6E2E}" srcOrd="0" destOrd="0" presId="urn:microsoft.com/office/officeart/2005/8/layout/list1"/>
    <dgm:cxn modelId="{30A3ACA2-C750-4C07-A643-B7BEAACBC75B}" srcId="{53EB2A07-5C25-4178-B8A3-CF9A5E148BC4}" destId="{52D79479-346E-41AE-BFAD-F1DBEFFA8818}" srcOrd="2" destOrd="0" parTransId="{8315C205-2DD0-4CBD-8EED-34CC28D02842}" sibTransId="{3617B88B-8C4E-4D3B-8171-21184BCE3B2E}"/>
    <dgm:cxn modelId="{619CCDA4-07CE-408B-A9FE-EEAC9C820069}" srcId="{AD677758-A991-4631-9AD7-579C84263E16}" destId="{7383EE1E-98E5-4706-8D91-A61E6341B085}" srcOrd="0" destOrd="0" parTransId="{41051888-D82E-4B8C-87C8-77B28F69AF41}" sibTransId="{E152408B-CC01-4F54-A90E-E3DC1D6E0D49}"/>
    <dgm:cxn modelId="{FC9F90AB-E8B8-4EC1-B1FA-6ABEC86513E0}" srcId="{53EB2A07-5C25-4178-B8A3-CF9A5E148BC4}" destId="{962BBF31-AE68-4AB5-9F17-F094C422EA4C}" srcOrd="0" destOrd="0" parTransId="{4518DA27-2E3A-4CC1-97B6-C48C15543A5B}" sibTransId="{C3BE96BB-5588-4C13-A8FD-237877433DBE}"/>
    <dgm:cxn modelId="{FC85D2B4-7C7F-4036-B473-FEDA1C2A9D3C}" srcId="{53EB2A07-5C25-4178-B8A3-CF9A5E148BC4}" destId="{AD677758-A991-4631-9AD7-579C84263E16}" srcOrd="1" destOrd="0" parTransId="{466AE178-44AF-4674-AF4B-59C7FCC88549}" sibTransId="{5C8A0510-74A7-4D5D-8C2C-ACD0904B6F39}"/>
    <dgm:cxn modelId="{39F8ABB5-7D1A-4C3F-91DE-11802321CD1D}" type="presOf" srcId="{7383EE1E-98E5-4706-8D91-A61E6341B085}" destId="{1EE640F2-7FF2-4198-8011-0EB785DD0280}" srcOrd="0" destOrd="0" presId="urn:microsoft.com/office/officeart/2005/8/layout/list1"/>
    <dgm:cxn modelId="{A16AEFC4-DB40-4554-B437-7C2E01346FD4}" type="presOf" srcId="{AD677758-A991-4631-9AD7-579C84263E16}" destId="{F7E1A2EA-15CD-42AB-86F8-04C92DB03DA5}" srcOrd="0" destOrd="0" presId="urn:microsoft.com/office/officeart/2005/8/layout/list1"/>
    <dgm:cxn modelId="{D1D0A9C8-D5B2-463A-BFBE-D3F6D8C12A02}" type="presOf" srcId="{96CF6A20-6257-4980-BC45-1A7E65C3852D}" destId="{70A7462F-22FF-49D6-8ED3-A94751AB5BDA}" srcOrd="0" destOrd="0" presId="urn:microsoft.com/office/officeart/2005/8/layout/list1"/>
    <dgm:cxn modelId="{59FF1BFF-73CA-48A2-87C9-3C27D6B3F31D}" srcId="{52D79479-346E-41AE-BFAD-F1DBEFFA8818}" destId="{D3E66823-621A-4FBF-B92E-8E266395D68F}" srcOrd="0" destOrd="0" parTransId="{CFF38324-F775-4DB0-84C6-A87F3AF49324}" sibTransId="{FA505952-59E1-42E4-8157-B8D531E9343B}"/>
    <dgm:cxn modelId="{0F8DE6B6-548B-4F21-B72B-73E839AB89C6}" type="presParOf" srcId="{49FEA1B4-4B6A-4256-B48F-7A249937396C}" destId="{D3900938-BE1E-4BAB-A9CF-6DB15196A69A}" srcOrd="0" destOrd="0" presId="urn:microsoft.com/office/officeart/2005/8/layout/list1"/>
    <dgm:cxn modelId="{27EE6ABC-3B48-496D-AB1E-031F933911AE}" type="presParOf" srcId="{D3900938-BE1E-4BAB-A9CF-6DB15196A69A}" destId="{D507583F-ABDF-4E66-BE09-707C6A935BAE}" srcOrd="0" destOrd="0" presId="urn:microsoft.com/office/officeart/2005/8/layout/list1"/>
    <dgm:cxn modelId="{4B1513AF-6A03-4B93-855E-D6E5B0FD0694}" type="presParOf" srcId="{D3900938-BE1E-4BAB-A9CF-6DB15196A69A}" destId="{6E7DBF58-F811-450F-ADBD-A004BB606F1F}" srcOrd="1" destOrd="0" presId="urn:microsoft.com/office/officeart/2005/8/layout/list1"/>
    <dgm:cxn modelId="{F26C299D-DCDA-481D-8C6B-1616854CE954}" type="presParOf" srcId="{49FEA1B4-4B6A-4256-B48F-7A249937396C}" destId="{1AAFB85A-8028-47F7-AFAD-2D01C9DE0BD0}" srcOrd="1" destOrd="0" presId="urn:microsoft.com/office/officeart/2005/8/layout/list1"/>
    <dgm:cxn modelId="{C4429FC7-08AE-428D-B9F2-E92E606A99B6}" type="presParOf" srcId="{49FEA1B4-4B6A-4256-B48F-7A249937396C}" destId="{FC7F26CD-067A-4251-AA6B-C24F7C1E6E2E}" srcOrd="2" destOrd="0" presId="urn:microsoft.com/office/officeart/2005/8/layout/list1"/>
    <dgm:cxn modelId="{6725ED0F-8F3B-48C8-8D64-2155E00FBF27}" type="presParOf" srcId="{49FEA1B4-4B6A-4256-B48F-7A249937396C}" destId="{EDE5C155-69B9-4A45-9337-BC5FC0B6D76B}" srcOrd="3" destOrd="0" presId="urn:microsoft.com/office/officeart/2005/8/layout/list1"/>
    <dgm:cxn modelId="{27922DA9-E2C1-400F-8727-DCC52F5107BA}" type="presParOf" srcId="{49FEA1B4-4B6A-4256-B48F-7A249937396C}" destId="{50221A84-A7C4-48C1-A0AE-D27BC240EDFC}" srcOrd="4" destOrd="0" presId="urn:microsoft.com/office/officeart/2005/8/layout/list1"/>
    <dgm:cxn modelId="{D902AFC7-9DA7-48CD-A9A6-8C828D7AE72D}" type="presParOf" srcId="{50221A84-A7C4-48C1-A0AE-D27BC240EDFC}" destId="{F7E1A2EA-15CD-42AB-86F8-04C92DB03DA5}" srcOrd="0" destOrd="0" presId="urn:microsoft.com/office/officeart/2005/8/layout/list1"/>
    <dgm:cxn modelId="{FC9BECEE-ED3C-4628-8223-D050406EA82B}" type="presParOf" srcId="{50221A84-A7C4-48C1-A0AE-D27BC240EDFC}" destId="{6FB56C94-BB41-44EB-9D4C-B4CE9C83BB85}" srcOrd="1" destOrd="0" presId="urn:microsoft.com/office/officeart/2005/8/layout/list1"/>
    <dgm:cxn modelId="{3AFC9DB1-8B21-4961-B9CC-FD9F5D7A1289}" type="presParOf" srcId="{49FEA1B4-4B6A-4256-B48F-7A249937396C}" destId="{A471B8D3-0DC5-4409-BDE5-D174E1CF7558}" srcOrd="5" destOrd="0" presId="urn:microsoft.com/office/officeart/2005/8/layout/list1"/>
    <dgm:cxn modelId="{A8A45F00-0655-44E0-8197-48700B8ED29C}" type="presParOf" srcId="{49FEA1B4-4B6A-4256-B48F-7A249937396C}" destId="{1EE640F2-7FF2-4198-8011-0EB785DD0280}" srcOrd="6" destOrd="0" presId="urn:microsoft.com/office/officeart/2005/8/layout/list1"/>
    <dgm:cxn modelId="{A2C57725-2616-453A-AF47-7ACA9A9C75C0}" type="presParOf" srcId="{49FEA1B4-4B6A-4256-B48F-7A249937396C}" destId="{A5DA3AF1-B1A0-4BD2-914B-E3C022FDE39C}" srcOrd="7" destOrd="0" presId="urn:microsoft.com/office/officeart/2005/8/layout/list1"/>
    <dgm:cxn modelId="{87887BFC-CFB3-4B4C-B97A-59DF62583364}" type="presParOf" srcId="{49FEA1B4-4B6A-4256-B48F-7A249937396C}" destId="{A80EDB6B-538B-4D5D-B86B-24FCE903E298}" srcOrd="8" destOrd="0" presId="urn:microsoft.com/office/officeart/2005/8/layout/list1"/>
    <dgm:cxn modelId="{73923C31-EE6F-4FE9-9F85-F02AC9B22C8A}" type="presParOf" srcId="{A80EDB6B-538B-4D5D-B86B-24FCE903E298}" destId="{23EEE99B-C02F-40A7-B550-CBA1DE6D45D5}" srcOrd="0" destOrd="0" presId="urn:microsoft.com/office/officeart/2005/8/layout/list1"/>
    <dgm:cxn modelId="{7B21FF78-00DC-469E-981E-BC9F07F35E7B}" type="presParOf" srcId="{A80EDB6B-538B-4D5D-B86B-24FCE903E298}" destId="{EABE92BA-FA56-4F7F-9325-CC920315BD46}" srcOrd="1" destOrd="0" presId="urn:microsoft.com/office/officeart/2005/8/layout/list1"/>
    <dgm:cxn modelId="{0FBABC84-0EA9-40D0-849E-AA030C747000}" type="presParOf" srcId="{49FEA1B4-4B6A-4256-B48F-7A249937396C}" destId="{A6D53F35-884D-4655-A3D0-3A6B526B771B}" srcOrd="9" destOrd="0" presId="urn:microsoft.com/office/officeart/2005/8/layout/list1"/>
    <dgm:cxn modelId="{8A38F4CD-A0BD-4706-8DB8-000F735FD757}" type="presParOf" srcId="{49FEA1B4-4B6A-4256-B48F-7A249937396C}" destId="{99472593-FF83-453D-BEC3-653C0BDBAC83}" srcOrd="10" destOrd="0" presId="urn:microsoft.com/office/officeart/2005/8/layout/list1"/>
    <dgm:cxn modelId="{EEE02D9B-83A7-4512-BE4A-C3F5F85CC37A}" type="presParOf" srcId="{49FEA1B4-4B6A-4256-B48F-7A249937396C}" destId="{EDDB758C-EF6F-4906-8C05-5BF88C5AC944}" srcOrd="11" destOrd="0" presId="urn:microsoft.com/office/officeart/2005/8/layout/list1"/>
    <dgm:cxn modelId="{D38C95CF-2768-4ECE-B213-AC2866778F08}" type="presParOf" srcId="{49FEA1B4-4B6A-4256-B48F-7A249937396C}" destId="{E4B7D7D6-26F5-484D-9A46-DB80E47F41E3}" srcOrd="12" destOrd="0" presId="urn:microsoft.com/office/officeart/2005/8/layout/list1"/>
    <dgm:cxn modelId="{9460CE08-9072-4607-8BFD-95CA4DF34CEE}" type="presParOf" srcId="{E4B7D7D6-26F5-484D-9A46-DB80E47F41E3}" destId="{75408BD7-4B06-4E22-B78C-1BAC835A4A4D}" srcOrd="0" destOrd="0" presId="urn:microsoft.com/office/officeart/2005/8/layout/list1"/>
    <dgm:cxn modelId="{D208F330-774B-48CF-99AB-53A8DEDFE4A2}" type="presParOf" srcId="{E4B7D7D6-26F5-484D-9A46-DB80E47F41E3}" destId="{3EC2DDFF-2C82-4E31-A3D6-66C416D4E168}" srcOrd="1" destOrd="0" presId="urn:microsoft.com/office/officeart/2005/8/layout/list1"/>
    <dgm:cxn modelId="{93BBA9D8-0817-47FC-A8C0-1CE598516A64}" type="presParOf" srcId="{49FEA1B4-4B6A-4256-B48F-7A249937396C}" destId="{9F7A5274-C93A-47E2-9DDF-21A55FE2BFDF}" srcOrd="13" destOrd="0" presId="urn:microsoft.com/office/officeart/2005/8/layout/list1"/>
    <dgm:cxn modelId="{84BB9FEE-5151-4085-A327-096054512E93}" type="presParOf" srcId="{49FEA1B4-4B6A-4256-B48F-7A249937396C}" destId="{70A7462F-22FF-49D6-8ED3-A94751AB5BD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3649D-1032-46B7-B1FE-69681C6A1939}">
      <dsp:nvSpPr>
        <dsp:cNvPr id="0" name=""/>
        <dsp:cNvSpPr/>
      </dsp:nvSpPr>
      <dsp:spPr>
        <a:xfrm>
          <a:off x="3509046" y="1201844"/>
          <a:ext cx="2919657" cy="2919657"/>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nb-NO" sz="3400" kern="1200"/>
            <a:t>Innhente data</a:t>
          </a:r>
        </a:p>
      </dsp:txBody>
      <dsp:txXfrm>
        <a:off x="3936620" y="1629418"/>
        <a:ext cx="2064509" cy="2064509"/>
      </dsp:txXfrm>
    </dsp:sp>
    <dsp:sp modelId="{16C5B5FE-5796-477C-9E76-1608B2737BD3}">
      <dsp:nvSpPr>
        <dsp:cNvPr id="0" name=""/>
        <dsp:cNvSpPr/>
      </dsp:nvSpPr>
      <dsp:spPr>
        <a:xfrm>
          <a:off x="4238960" y="28868"/>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Internmøte om kvalitative data</a:t>
          </a:r>
        </a:p>
      </dsp:txBody>
      <dsp:txXfrm>
        <a:off x="4452747" y="242655"/>
        <a:ext cx="1032254" cy="1032254"/>
      </dsp:txXfrm>
    </dsp:sp>
    <dsp:sp modelId="{B1925D87-AE65-4157-8E2E-F0CF8CFE80ED}">
      <dsp:nvSpPr>
        <dsp:cNvPr id="0" name=""/>
        <dsp:cNvSpPr/>
      </dsp:nvSpPr>
      <dsp:spPr>
        <a:xfrm>
          <a:off x="5462114" y="47406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Interne kvantitative data</a:t>
          </a:r>
        </a:p>
      </dsp:txBody>
      <dsp:txXfrm>
        <a:off x="5675901" y="687847"/>
        <a:ext cx="1032254" cy="1032254"/>
      </dsp:txXfrm>
    </dsp:sp>
    <dsp:sp modelId="{0B76F74A-9D72-45ED-9561-053A722A8DE7}">
      <dsp:nvSpPr>
        <dsp:cNvPr id="0" name=""/>
        <dsp:cNvSpPr/>
      </dsp:nvSpPr>
      <dsp:spPr>
        <a:xfrm>
          <a:off x="6112941" y="1601325"/>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Møte med samarbeids-partnere</a:t>
          </a:r>
        </a:p>
      </dsp:txBody>
      <dsp:txXfrm>
        <a:off x="6326728" y="1815112"/>
        <a:ext cx="1032254" cy="1032254"/>
      </dsp:txXfrm>
    </dsp:sp>
    <dsp:sp modelId="{6FA7E6C2-88C8-43C7-A99D-76C29389DC14}">
      <dsp:nvSpPr>
        <dsp:cNvPr id="0" name=""/>
        <dsp:cNvSpPr/>
      </dsp:nvSpPr>
      <dsp:spPr>
        <a:xfrm>
          <a:off x="5886911" y="2883203"/>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Åpent møte</a:t>
          </a:r>
        </a:p>
      </dsp:txBody>
      <dsp:txXfrm>
        <a:off x="6100698" y="3096990"/>
        <a:ext cx="1032254" cy="1032254"/>
      </dsp:txXfrm>
    </dsp:sp>
    <dsp:sp modelId="{570F6920-4A7A-42F4-96E7-5FEF959858A6}">
      <dsp:nvSpPr>
        <dsp:cNvPr id="0" name=""/>
        <dsp:cNvSpPr/>
      </dsp:nvSpPr>
      <dsp:spPr>
        <a:xfrm>
          <a:off x="4889787" y="371989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err="1"/>
            <a:t>Ungdata</a:t>
          </a:r>
          <a:r>
            <a:rPr lang="nb-NO" sz="1000" kern="1200"/>
            <a:t> eller tilsvarende undersøkelser</a:t>
          </a:r>
        </a:p>
      </dsp:txBody>
      <dsp:txXfrm>
        <a:off x="5103574" y="3933677"/>
        <a:ext cx="1032254" cy="1032254"/>
      </dsp:txXfrm>
    </dsp:sp>
    <dsp:sp modelId="{3CD77B7C-A98B-487A-877E-4D6CCCFC4E80}">
      <dsp:nvSpPr>
        <dsp:cNvPr id="0" name=""/>
        <dsp:cNvSpPr/>
      </dsp:nvSpPr>
      <dsp:spPr>
        <a:xfrm>
          <a:off x="3588133" y="371989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Målgruppemøte</a:t>
          </a:r>
        </a:p>
      </dsp:txBody>
      <dsp:txXfrm>
        <a:off x="3801920" y="3933677"/>
        <a:ext cx="1032254" cy="1032254"/>
      </dsp:txXfrm>
    </dsp:sp>
    <dsp:sp modelId="{65214433-28A3-47F2-A5EA-00DC4E18A790}">
      <dsp:nvSpPr>
        <dsp:cNvPr id="0" name=""/>
        <dsp:cNvSpPr/>
      </dsp:nvSpPr>
      <dsp:spPr>
        <a:xfrm>
          <a:off x="2591009" y="2883203"/>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Intervjuer</a:t>
          </a:r>
        </a:p>
      </dsp:txBody>
      <dsp:txXfrm>
        <a:off x="2804796" y="3096990"/>
        <a:ext cx="1032254" cy="1032254"/>
      </dsp:txXfrm>
    </dsp:sp>
    <dsp:sp modelId="{31BFAC32-9F4C-4812-B740-DAFF69EA254B}">
      <dsp:nvSpPr>
        <dsp:cNvPr id="0" name=""/>
        <dsp:cNvSpPr/>
      </dsp:nvSpPr>
      <dsp:spPr>
        <a:xfrm>
          <a:off x="2364979" y="1601325"/>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Offentlige dokumenter</a:t>
          </a:r>
        </a:p>
      </dsp:txBody>
      <dsp:txXfrm>
        <a:off x="2578766" y="1815112"/>
        <a:ext cx="1032254" cy="1032254"/>
      </dsp:txXfrm>
    </dsp:sp>
    <dsp:sp modelId="{A689B55D-9580-4AF0-8604-670FDFE7D4A2}">
      <dsp:nvSpPr>
        <dsp:cNvPr id="0" name=""/>
        <dsp:cNvSpPr/>
      </dsp:nvSpPr>
      <dsp:spPr>
        <a:xfrm>
          <a:off x="3015806" y="47406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a:t>
          </a:r>
        </a:p>
      </dsp:txBody>
      <dsp:txXfrm>
        <a:off x="3229593" y="687847"/>
        <a:ext cx="1032254" cy="103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26CD-067A-4251-AA6B-C24F7C1E6E2E}">
      <dsp:nvSpPr>
        <dsp:cNvPr id="0" name=""/>
        <dsp:cNvSpPr/>
      </dsp:nvSpPr>
      <dsp:spPr>
        <a:xfrm>
          <a:off x="0" y="249828"/>
          <a:ext cx="9905365" cy="63787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Dette er et gruppemøte hvor tjenesten som gjennomfører kartleggingen intervjues</a:t>
          </a:r>
        </a:p>
      </dsp:txBody>
      <dsp:txXfrm>
        <a:off x="0" y="249828"/>
        <a:ext cx="9905365" cy="637875"/>
      </dsp:txXfrm>
    </dsp:sp>
    <dsp:sp modelId="{6E7DBF58-F811-450F-ADBD-A004BB606F1F}">
      <dsp:nvSpPr>
        <dsp:cNvPr id="0" name=""/>
        <dsp:cNvSpPr/>
      </dsp:nvSpPr>
      <dsp:spPr>
        <a:xfrm>
          <a:off x="495268" y="28428"/>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Internmøte om kvalitative data</a:t>
          </a:r>
        </a:p>
      </dsp:txBody>
      <dsp:txXfrm>
        <a:off x="516884" y="50044"/>
        <a:ext cx="6890523" cy="399568"/>
      </dsp:txXfrm>
    </dsp:sp>
    <dsp:sp modelId="{1EE640F2-7FF2-4198-8011-0EB785DD0280}">
      <dsp:nvSpPr>
        <dsp:cNvPr id="0" name=""/>
        <dsp:cNvSpPr/>
      </dsp:nvSpPr>
      <dsp:spPr>
        <a:xfrm>
          <a:off x="0" y="11901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Møte med samarbeidspartnere er et gruppemøte der relevante samarbeidspartnere intervjues</a:t>
          </a:r>
        </a:p>
      </dsp:txBody>
      <dsp:txXfrm>
        <a:off x="0" y="1190103"/>
        <a:ext cx="9905365" cy="850500"/>
      </dsp:txXfrm>
    </dsp:sp>
    <dsp:sp modelId="{6FB56C94-BB41-44EB-9D4C-B4CE9C83BB85}">
      <dsp:nvSpPr>
        <dsp:cNvPr id="0" name=""/>
        <dsp:cNvSpPr/>
      </dsp:nvSpPr>
      <dsp:spPr>
        <a:xfrm>
          <a:off x="495268" y="9687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Møte med samarbeidspartnere</a:t>
          </a:r>
        </a:p>
      </dsp:txBody>
      <dsp:txXfrm>
        <a:off x="516884" y="990319"/>
        <a:ext cx="6890523" cy="399568"/>
      </dsp:txXfrm>
    </dsp:sp>
    <dsp:sp modelId="{99472593-FF83-453D-BEC3-653C0BDBAC83}">
      <dsp:nvSpPr>
        <dsp:cNvPr id="0" name=""/>
        <dsp:cNvSpPr/>
      </dsp:nvSpPr>
      <dsp:spPr>
        <a:xfrm>
          <a:off x="0" y="23430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Åpent møte er et gruppemøte der organisasjoner, privatpersoner, foresatte o.l. intervjues </a:t>
          </a:r>
        </a:p>
      </dsp:txBody>
      <dsp:txXfrm>
        <a:off x="0" y="2343003"/>
        <a:ext cx="9905365" cy="850500"/>
      </dsp:txXfrm>
    </dsp:sp>
    <dsp:sp modelId="{EABE92BA-FA56-4F7F-9325-CC920315BD46}">
      <dsp:nvSpPr>
        <dsp:cNvPr id="0" name=""/>
        <dsp:cNvSpPr/>
      </dsp:nvSpPr>
      <dsp:spPr>
        <a:xfrm>
          <a:off x="495268" y="21216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Åpent møte</a:t>
          </a:r>
        </a:p>
      </dsp:txBody>
      <dsp:txXfrm>
        <a:off x="516884" y="2143219"/>
        <a:ext cx="6890523" cy="399568"/>
      </dsp:txXfrm>
    </dsp:sp>
    <dsp:sp modelId="{70A7462F-22FF-49D6-8ED3-A94751AB5BDA}">
      <dsp:nvSpPr>
        <dsp:cNvPr id="0" name=""/>
        <dsp:cNvSpPr/>
      </dsp:nvSpPr>
      <dsp:spPr>
        <a:xfrm>
          <a:off x="0" y="34959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Målgruppemøte er et gruppemøte der representanter fra kartleggingens målgruppe intervjues</a:t>
          </a:r>
        </a:p>
      </dsp:txBody>
      <dsp:txXfrm>
        <a:off x="0" y="3495903"/>
        <a:ext cx="9905365" cy="850500"/>
      </dsp:txXfrm>
    </dsp:sp>
    <dsp:sp modelId="{3EC2DDFF-2C82-4E31-A3D6-66C416D4E168}">
      <dsp:nvSpPr>
        <dsp:cNvPr id="0" name=""/>
        <dsp:cNvSpPr/>
      </dsp:nvSpPr>
      <dsp:spPr>
        <a:xfrm>
          <a:off x="495268" y="32745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Målgruppemøte</a:t>
          </a:r>
        </a:p>
      </dsp:txBody>
      <dsp:txXfrm>
        <a:off x="516884" y="3296119"/>
        <a:ext cx="689052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C60EE-1D08-4F02-91A8-FF15BE973102}" type="datetimeFigureOut">
              <a:rPr lang="nb-NO" smtClean="0"/>
              <a:t>01.07.2025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FAFEA-6CC6-46EC-BEEE-0F539E044419}" type="slidenum">
              <a:rPr lang="nb-NO" smtClean="0"/>
              <a:t>‹#›</a:t>
            </a:fld>
            <a:endParaRPr lang="nb-NO"/>
          </a:p>
        </p:txBody>
      </p:sp>
    </p:spTree>
    <p:extLst>
      <p:ext uri="{BB962C8B-B14F-4D97-AF65-F5344CB8AC3E}">
        <p14:creationId xmlns:p14="http://schemas.microsoft.com/office/powerpoint/2010/main" val="12836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4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20000"/>
              </a:lnSpc>
              <a:spcBef>
                <a:spcPts val="1000"/>
              </a:spcBef>
              <a:spcAft>
                <a:spcPts val="600"/>
              </a:spcAft>
            </a:pPr>
            <a:r>
              <a:rPr lang="nb-NO" baseline="0"/>
              <a:t>Gruppemøtene er en samlebetegnelse på: internmøte om kvalitative data, møte med samarbeidspartnere, målgruppemøte og </a:t>
            </a:r>
            <a:r>
              <a:rPr lang="nb-NO"/>
              <a:t>åpent</a:t>
            </a:r>
            <a:r>
              <a:rPr lang="nb-NO" baseline="0"/>
              <a:t> møte.</a:t>
            </a:r>
            <a:endParaRPr lang="nb-NO" sz="1800" baseline="0">
              <a:highlight>
                <a:srgbClr val="FFFF00"/>
              </a:highlight>
              <a:latin typeface="Verdana"/>
              <a:ea typeface="Verdana"/>
            </a:endParaRPr>
          </a:p>
          <a:p>
            <a:endParaRPr lang="nb-NO" baseline="0"/>
          </a:p>
          <a:p>
            <a:r>
              <a:rPr lang="nb-NO" baseline="0"/>
              <a:t>Internmøtet om kvalitative data gjennomføres på lik linje med de andre gruppemøtene. Internmøte om kvantitative data gjennomføres som et møte i kartleggingsteamet der ansvarlig for innhenting av kvantitative data orienterer resten av teamet om funnene. </a:t>
            </a:r>
            <a:endParaRPr lang="nb-NO" baseline="0">
              <a:ea typeface="Calibri"/>
              <a:cs typeface="Calibri"/>
            </a:endParaRP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kan være nyttig å bruke en båndopptaker slik at dere får med dere all informasjonen som kommer frem. Erfaringsmessig er det vanskelig for referenten å skrive ned all relevant informasjon underveis. Husk å spørre deltakerne om det er greit at dere tar lydopptak, og om de eventuelt samtykker til å siteres anonymt i rapporten. Opptaket slettes så fort referatet er ferdig skrevet. </a:t>
            </a:r>
            <a:r>
              <a:rPr lang="nb-NO" sz="1200" b="0" kern="1200">
                <a:solidFill>
                  <a:schemeClr val="tx1"/>
                </a:solidFill>
                <a:effectLst/>
                <a:latin typeface="+mn-lt"/>
                <a:ea typeface="+mn-ea"/>
                <a:cs typeface="+mn-cs"/>
              </a:rPr>
              <a:t>Ulempen</a:t>
            </a:r>
            <a:r>
              <a:rPr lang="nb-NO" sz="1200" b="0" kern="1200" baseline="0">
                <a:solidFill>
                  <a:schemeClr val="tx1"/>
                </a:solidFill>
                <a:effectLst/>
                <a:latin typeface="+mn-lt"/>
                <a:ea typeface="+mn-ea"/>
                <a:cs typeface="+mn-cs"/>
              </a:rPr>
              <a:t> med dette er at det krever mye tid.</a:t>
            </a:r>
            <a:endParaRPr lang="nb-NO" sz="1200" b="0" kern="1200" baseline="0">
              <a:solidFill>
                <a:schemeClr val="tx1"/>
              </a:solidFill>
              <a:effectLst/>
              <a:latin typeface="+mn-lt"/>
              <a:ea typeface="Calibri"/>
              <a:cs typeface="Calibri"/>
            </a:endParaRPr>
          </a:p>
          <a:p>
            <a:endParaRPr lang="nb-NO" sz="1200" b="0" kern="1200" baseline="0">
              <a:solidFill>
                <a:schemeClr val="tx1"/>
              </a:solidFill>
              <a:effectLst/>
              <a:latin typeface="+mn-lt"/>
              <a:ea typeface="+mn-ea"/>
              <a:cs typeface="+mn-cs"/>
            </a:endParaRPr>
          </a:p>
          <a:p>
            <a:r>
              <a:rPr lang="nb-NO">
                <a:ea typeface="Calibri"/>
                <a:cs typeface="Calibri"/>
              </a:rPr>
              <a:t>Et tips fra team som har gjennomført kartleggingen, er å prøve å få med flest mulig sitater. Disse er svært illustrative og nyttige når man skal skrive rapporten.</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81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a:t>Dette </a:t>
            </a:r>
            <a:r>
              <a:rPr lang="nb-NO" b="1"/>
              <a:t>er den anbefalte</a:t>
            </a:r>
            <a:r>
              <a:rPr lang="nb-NO" b="1" baseline="0"/>
              <a:t> rekkefølgen på hvordan møtene avholdes:</a:t>
            </a:r>
          </a:p>
          <a:p>
            <a:r>
              <a:rPr lang="nb-NO"/>
              <a:t>Internmøte om kvalitative</a:t>
            </a:r>
            <a:r>
              <a:rPr lang="nb-NO" baseline="0"/>
              <a:t> data</a:t>
            </a:r>
            <a:endParaRPr lang="nb-NO">
              <a:ea typeface="Calibri"/>
              <a:cs typeface="Calibri"/>
            </a:endParaRPr>
          </a:p>
          <a:p>
            <a:r>
              <a:rPr lang="nb-NO"/>
              <a:t>Møte med samarbeidspartnere</a:t>
            </a:r>
            <a:endParaRPr lang="nb-NO">
              <a:ea typeface="Calibri"/>
              <a:cs typeface="Calibri"/>
            </a:endParaRPr>
          </a:p>
          <a:p>
            <a:r>
              <a:rPr lang="nb-NO"/>
              <a:t>Åpent møte</a:t>
            </a:r>
            <a:endParaRPr lang="nb-NO">
              <a:ea typeface="Calibri"/>
              <a:cs typeface="Calibri"/>
            </a:endParaRPr>
          </a:p>
          <a:p>
            <a:r>
              <a:rPr lang="nb-NO"/>
              <a:t>Målgruppemøte</a:t>
            </a:r>
            <a:endParaRPr lang="nb-NO">
              <a:ea typeface="Calibri"/>
              <a:cs typeface="Calibri"/>
            </a:endParaRPr>
          </a:p>
          <a:p>
            <a:endParaRPr lang="nb-NO"/>
          </a:p>
          <a:p>
            <a:r>
              <a:rPr lang="nb-NO"/>
              <a:t>Oppfølgende intervjuer:</a:t>
            </a:r>
            <a:r>
              <a:rPr lang="nb-NO" baseline="0"/>
              <a:t> Dersom </a:t>
            </a:r>
            <a:r>
              <a:rPr lang="nb-NO" sz="1200" kern="1200">
                <a:solidFill>
                  <a:schemeClr val="tx1"/>
                </a:solidFill>
                <a:effectLst/>
                <a:latin typeface="+mn-lt"/>
                <a:ea typeface="+mn-ea"/>
                <a:cs typeface="+mn-cs"/>
              </a:rPr>
              <a:t>dere ser at informasjonen fra gruppemøtene er mangelfull eller sprikende kan dere</a:t>
            </a:r>
            <a:r>
              <a:rPr lang="nb-NO" sz="1200" kern="1200" baseline="0">
                <a:solidFill>
                  <a:schemeClr val="tx1"/>
                </a:solidFill>
                <a:effectLst/>
                <a:latin typeface="+mn-lt"/>
                <a:ea typeface="+mn-ea"/>
                <a:cs typeface="+mn-cs"/>
              </a:rPr>
              <a:t> ha oppfølgende intervjuer</a:t>
            </a:r>
            <a:r>
              <a:rPr lang="nb-NO" sz="1200" kern="1200">
                <a:solidFill>
                  <a:schemeClr val="tx1"/>
                </a:solidFill>
                <a:effectLst/>
                <a:latin typeface="+mn-lt"/>
                <a:ea typeface="+mn-ea"/>
                <a:cs typeface="+mn-cs"/>
              </a:rPr>
              <a:t> for å utfylle bildet</a:t>
            </a:r>
            <a:r>
              <a:rPr lang="nb-NO"/>
              <a:t> – disse kan f eks være over telefon eller på e-post.</a:t>
            </a:r>
            <a:r>
              <a:rPr lang="nb-NO" sz="1200" kern="1200">
                <a:solidFill>
                  <a:schemeClr val="tx1"/>
                </a:solidFill>
                <a:effectLst/>
                <a:latin typeface="+mn-lt"/>
                <a:ea typeface="+mn-ea"/>
                <a:cs typeface="+mn-cs"/>
              </a:rPr>
              <a:t> Bruk de samme spørsmålene som dere brukte i gruppemøtene i disse intervjuene. </a:t>
            </a:r>
            <a:endParaRPr lang="nb-NO" sz="1200" kern="1200">
              <a:solidFill>
                <a:schemeClr val="tx1"/>
              </a:solidFill>
              <a:effectLst/>
              <a:latin typeface="+mn-lt"/>
              <a:ea typeface="Calibri"/>
              <a:cs typeface="Calibri"/>
            </a:endParaRPr>
          </a:p>
          <a:p>
            <a:endParaRPr lang="nb-NO" sz="1200" kern="1200">
              <a:solidFill>
                <a:schemeClr val="tx1"/>
              </a:solidFill>
              <a:effectLst/>
              <a:latin typeface="+mn-lt"/>
              <a:ea typeface="+mn-ea"/>
              <a:cs typeface="+mn-cs"/>
            </a:endParaRPr>
          </a:p>
          <a:p>
            <a:pPr marL="171450" indent="-171450">
              <a:buChar char="-"/>
            </a:pP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kern="1200">
              <a:solidFill>
                <a:schemeClr val="tx1"/>
              </a:solidFill>
              <a:effectLst/>
              <a:latin typeface="+mn-lt"/>
              <a:ea typeface="Calibri"/>
              <a:cs typeface="Calibri"/>
            </a:endParaRPr>
          </a:p>
        </p:txBody>
      </p:sp>
      <p:sp>
        <p:nvSpPr>
          <p:cNvPr id="4" name="Plassholder for lysbildenummer 3"/>
          <p:cNvSpPr>
            <a:spLocks noGrp="1"/>
          </p:cNvSpPr>
          <p:nvPr>
            <p:ph type="sldNum" sz="quarter" idx="10"/>
          </p:nvPr>
        </p:nvSpPr>
        <p:spPr/>
        <p:txBody>
          <a:bodyPr/>
          <a:lstStyle/>
          <a:p>
            <a:fld id="{144FAFEA-6CC6-46EC-BEEE-0F539E044419}" type="slidenum">
              <a:rPr lang="nb-NO" smtClean="0"/>
              <a:t>11</a:t>
            </a:fld>
            <a:endParaRPr lang="nb-NO"/>
          </a:p>
        </p:txBody>
      </p:sp>
    </p:spTree>
    <p:extLst>
      <p:ext uri="{BB962C8B-B14F-4D97-AF65-F5344CB8AC3E}">
        <p14:creationId xmlns:p14="http://schemas.microsoft.com/office/powerpoint/2010/main" val="178704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u="none" kern="1200">
                <a:solidFill>
                  <a:schemeClr val="tx1"/>
                </a:solidFill>
                <a:effectLst/>
                <a:latin typeface="+mn-lt"/>
                <a:ea typeface="+mn-ea"/>
                <a:cs typeface="+mn-cs"/>
              </a:rPr>
              <a:t>Gjennomgang av spørsmålene til gruppemøtene.</a:t>
            </a:r>
          </a:p>
          <a:p>
            <a:r>
              <a:rPr lang="nb-NO"/>
              <a:t>Dette er et eksempel, tilpass gjerne språket og formuleringer. For eksempel kan dette være nødvendig til målgruppemøte - og ulike aldersgrupper trenger kanskje ulike tilpasninger.</a:t>
            </a:r>
            <a:endParaRPr lang="nb-NO">
              <a:cs typeface="Calibri"/>
            </a:endParaRPr>
          </a:p>
          <a:p>
            <a:endParaRPr lang="nb-NO" u="sng"/>
          </a:p>
          <a:p>
            <a:r>
              <a:rPr lang="nb-NO" sz="1200" u="sng" kern="1200">
                <a:solidFill>
                  <a:schemeClr val="tx1"/>
                </a:solidFill>
                <a:effectLst/>
                <a:latin typeface="+mn-lt"/>
                <a:ea typeface="+mn-ea"/>
                <a:cs typeface="+mn-cs"/>
              </a:rPr>
              <a:t>Introduksjon 15 min.:</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Ønsk velkommen og fortell kort om hensikten med møtet og hva en SAT er. </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Presenter deltakerne. Ta opp anonymitet og konfidensialitet. Opplysninger knyttes ikke til</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navn, men til gruppen som har kommet med den.</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Møtet ledes som gruppemøte (eller flere smågrupper), avhengig av antall deltakere.</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Alternativt kan instansene på forhånd ha blitt bedt om å forberede et innlegg hvor spørsmålene besvares. Legg i så fall inn tid til spørsmål og felles diskusjon til slutt</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Leder av SAT-prosessen leder møtet. Skriver av SAT-rapporten skriver</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referat.</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u="sng" kern="1200">
              <a:solidFill>
                <a:schemeClr val="tx1"/>
              </a:solidFill>
              <a:effectLst/>
              <a:latin typeface="+mn-lt"/>
              <a:ea typeface="+mn-ea"/>
              <a:cs typeface="+mn-cs"/>
            </a:endParaRPr>
          </a:p>
          <a:p>
            <a:r>
              <a:rPr lang="nb-NO" sz="1200" u="sng" kern="1200">
                <a:solidFill>
                  <a:schemeClr val="tx1"/>
                </a:solidFill>
                <a:effectLst/>
                <a:latin typeface="+mn-lt"/>
                <a:ea typeface="+mn-ea"/>
                <a:cs typeface="+mn-cs"/>
              </a:rPr>
              <a:t>Spørsmål til møtet 1,5 - 2 t.</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kern="1200">
              <a:solidFill>
                <a:schemeClr val="tx1"/>
              </a:solidFill>
              <a:effectLst/>
              <a:latin typeface="+mn-lt"/>
              <a:ea typeface="Calibri"/>
              <a:cs typeface="Calibri"/>
            </a:endParaRPr>
          </a:p>
          <a:p>
            <a:r>
              <a:rPr lang="nb-NO" sz="1200" u="sng" kern="1200">
                <a:solidFill>
                  <a:schemeClr val="tx1"/>
                </a:solidFill>
                <a:effectLst/>
                <a:latin typeface="+mn-lt"/>
                <a:ea typeface="+mn-ea"/>
                <a:cs typeface="+mn-cs"/>
              </a:rPr>
              <a:t>Avslutning 5 min.</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Takke for fremmøte og bidrag, orientere kort om videre fremdrift</a:t>
            </a:r>
            <a:endParaRPr lang="nb-NO" sz="1200" kern="1200">
              <a:solidFill>
                <a:schemeClr val="tx1"/>
              </a:solidFill>
              <a:effectLst/>
              <a:latin typeface="+mn-lt"/>
              <a:ea typeface="Calibri"/>
              <a:cs typeface="Calibri"/>
            </a:endParaRPr>
          </a:p>
          <a:p>
            <a:endParaRPr lang="nb-NO"/>
          </a:p>
          <a:p>
            <a:r>
              <a:rPr lang="nb-NO"/>
              <a:t>Tema for analyse og geografisk område skal være redegjort for i skjemaet målformulering og problemstilling.</a:t>
            </a:r>
            <a:endParaRPr lang="nb-NO">
              <a:ea typeface="Calibri"/>
              <a:cs typeface="Calibri"/>
            </a:endParaRPr>
          </a:p>
          <a:p>
            <a:endParaRPr lang="nb-NO">
              <a:cs typeface="Calibri" panose="020F0502020204030204"/>
            </a:endParaRPr>
          </a:p>
        </p:txBody>
      </p:sp>
      <p:sp>
        <p:nvSpPr>
          <p:cNvPr id="4" name="Plassholder for lysbildenummer 3"/>
          <p:cNvSpPr>
            <a:spLocks noGrp="1"/>
          </p:cNvSpPr>
          <p:nvPr>
            <p:ph type="sldNum" sz="quarter" idx="10"/>
          </p:nvPr>
        </p:nvSpPr>
        <p:spPr/>
        <p:txBody>
          <a:bodyPr/>
          <a:lstStyle/>
          <a:p>
            <a:fld id="{144FAFEA-6CC6-46EC-BEEE-0F539E044419}" type="slidenum">
              <a:rPr lang="nb-NO" smtClean="0"/>
              <a:t>12</a:t>
            </a:fld>
            <a:endParaRPr lang="nb-NO"/>
          </a:p>
        </p:txBody>
      </p:sp>
    </p:spTree>
    <p:extLst>
      <p:ext uri="{BB962C8B-B14F-4D97-AF65-F5344CB8AC3E}">
        <p14:creationId xmlns:p14="http://schemas.microsoft.com/office/powerpoint/2010/main" val="340935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Husk å begrense datainnhentingen til det som er spesifikt relevant for problemstillingen</a:t>
            </a:r>
            <a:endParaRPr lang="nb-NO">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49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Skriv ut vedleggene og del disse ut til deltakerne</a:t>
            </a:r>
            <a:r>
              <a:rPr lang="nb-NO" baseline="0"/>
              <a:t> som sitter sammen to og to, </a:t>
            </a:r>
            <a:r>
              <a:rPr lang="nb-NO" b="0" baseline="0"/>
              <a:t>eller del gruppa i mindre deler.</a:t>
            </a:r>
          </a:p>
          <a:p>
            <a:endParaRPr lang="nb-NO" baseline="0"/>
          </a:p>
          <a:p>
            <a:r>
              <a:rPr lang="nb-NO" baseline="0"/>
              <a:t>Drøft sammen i plenum hva deltakerne har snakket om. </a:t>
            </a:r>
            <a:endParaRPr lang="nb-NO">
              <a:ea typeface="Calibri"/>
              <a:cs typeface="Calibri"/>
            </a:endParaRPr>
          </a:p>
          <a:p>
            <a:endParaRPr lang="nb-NO"/>
          </a:p>
          <a:p>
            <a:r>
              <a:rPr lang="nb-NO"/>
              <a:t>Det kan være nyttig å tenke over inndeling av deltakerne på målgruppemøtet. Skal man for eksempel ha</a:t>
            </a:r>
            <a:r>
              <a:rPr lang="nb-NO" baseline="0"/>
              <a:t> kjønnsdelte grupper? Målet er å få frem troverdige data, og da er det viktig at deltakerne er trygge på hverandre. Det er også viktig å tenke over hvor store gruppene skal være, og at det er et representativt utvalg. Vurdere om man trenger </a:t>
            </a:r>
            <a:r>
              <a:rPr lang="nb-NO"/>
              <a:t>å følge </a:t>
            </a:r>
            <a:r>
              <a:rPr lang="nb-NO" baseline="0"/>
              <a:t>opp noen informanter etter </a:t>
            </a:r>
            <a:r>
              <a:rPr lang="nb-NO" b="0" baseline="0"/>
              <a:t>gruppemøtene.</a:t>
            </a:r>
            <a:r>
              <a:rPr lang="nb-NO"/>
              <a:t> </a:t>
            </a:r>
            <a:endParaRPr lang="nb-NO" b="0" baseline="0">
              <a:cs typeface="Calibri"/>
            </a:endParaRPr>
          </a:p>
          <a:p>
            <a:endParaRPr lang="nb-NO" b="0"/>
          </a:p>
          <a:p>
            <a:pPr>
              <a:defRPr/>
            </a:pPr>
            <a:r>
              <a:rPr lang="nb-NO" b="0" baseline="0"/>
              <a:t>Kartleggingsteamet må også avgjøre hvem som deltar på hvilke møter. Skriveren bør delta på alle gruppemøtene for å skrive referat og ha best mulig oversikt. Prosjektleder bør også delta på internt</a:t>
            </a:r>
            <a:r>
              <a:rPr lang="nb-NO"/>
              <a:t> møte</a:t>
            </a:r>
            <a:r>
              <a:rPr lang="nb-NO" b="0" baseline="0"/>
              <a:t>, møte med samarbeidspartnere og åpent møte. Når det gjelder målgruppemøtet kan man tenke hva som passer best med tanke på målgruppen. Dersom en i teamet har en nærmere relasjon til deltakerne</a:t>
            </a:r>
            <a:r>
              <a:rPr lang="nb-NO"/>
              <a:t>,</a:t>
            </a:r>
            <a:r>
              <a:rPr lang="nb-NO" b="0" baseline="0"/>
              <a:t> bør vedkommende være med i møtet for eksempel. </a:t>
            </a:r>
            <a:endParaRPr lang="nb-NO" b="0" baseline="0">
              <a:ea typeface="Calibri"/>
              <a:cs typeface="Calibri"/>
            </a:endParaRPr>
          </a:p>
          <a:p>
            <a:endParaRPr lang="nb-NO" b="0" baseline="0"/>
          </a:p>
          <a:p>
            <a:r>
              <a:rPr lang="nb-NO" b="0" baseline="0"/>
              <a:t>Møteleder/prosjektleder fasiliteter møtene, eller delegerer dette videre. Møteleder må forberede seg på spørsmålene i forkant.</a:t>
            </a:r>
            <a:endParaRPr lang="nb-NO" b="0" baseline="0">
              <a:ea typeface="Calibri"/>
              <a:cs typeface="Calibri"/>
            </a:endParaRPr>
          </a:p>
          <a:p>
            <a:endParaRPr lang="nb-NO" b="0" baseline="0"/>
          </a:p>
          <a:p>
            <a:r>
              <a:rPr lang="nb-NO" b="0" baseline="0"/>
              <a:t>Informantene kan få tilsendt spørsmålene, eventuelt tema og problemstilling før møtet så de kan forberede seg.  </a:t>
            </a:r>
            <a:endParaRPr lang="nb-NO" b="0" baseline="0">
              <a:ea typeface="Calibri"/>
              <a:cs typeface="Calibri"/>
            </a:endParaRPr>
          </a:p>
          <a:p>
            <a:endParaRPr lang="nb-NO" b="1" baseline="0"/>
          </a:p>
          <a:p>
            <a:endParaRPr lang="nb-NO"/>
          </a:p>
          <a:p>
            <a:endParaRPr lang="nb-NO" b="1"/>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41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Eksempel fra Asker på invitasjon til gruppemøte. De oppdaget at det</a:t>
            </a:r>
            <a:r>
              <a:rPr lang="nb-NO" baseline="0"/>
              <a:t> å sende ut innkalling til møte med samarbeidspartnere</a:t>
            </a:r>
            <a:r>
              <a:rPr lang="nb-NO"/>
              <a:t> var noe som var vanskelig å gjøre alene, og som derfor kan være</a:t>
            </a:r>
            <a:r>
              <a:rPr lang="nb-NO" baseline="0"/>
              <a:t> en fin gruppeoppgave sammen med veileder.</a:t>
            </a:r>
            <a:r>
              <a:rPr lang="nb-NO"/>
              <a:t>  Se eksempel på neste bilde. </a:t>
            </a:r>
          </a:p>
          <a:p>
            <a:endParaRPr lang="nb-NO" b="1" baseline="0"/>
          </a:p>
        </p:txBody>
      </p:sp>
      <p:sp>
        <p:nvSpPr>
          <p:cNvPr id="4" name="Plassholder for lysbildenummer 3"/>
          <p:cNvSpPr>
            <a:spLocks noGrp="1"/>
          </p:cNvSpPr>
          <p:nvPr>
            <p:ph type="sldNum" sz="quarter" idx="10"/>
          </p:nvPr>
        </p:nvSpPr>
        <p:spPr/>
        <p:txBody>
          <a:bodyPr/>
          <a:lstStyle/>
          <a:p>
            <a:fld id="{144FAFEA-6CC6-46EC-BEEE-0F539E044419}" type="slidenum">
              <a:rPr lang="nb-NO" smtClean="0"/>
              <a:t>15</a:t>
            </a:fld>
            <a:endParaRPr lang="nb-NO"/>
          </a:p>
        </p:txBody>
      </p:sp>
    </p:spTree>
    <p:extLst>
      <p:ext uri="{BB962C8B-B14F-4D97-AF65-F5344CB8AC3E}">
        <p14:creationId xmlns:p14="http://schemas.microsoft.com/office/powerpoint/2010/main" val="317592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Anna, se på dette!</a:t>
            </a:r>
          </a:p>
        </p:txBody>
      </p:sp>
      <p:sp>
        <p:nvSpPr>
          <p:cNvPr id="4" name="Plassholder for lysbildenummer 3"/>
          <p:cNvSpPr>
            <a:spLocks noGrp="1"/>
          </p:cNvSpPr>
          <p:nvPr>
            <p:ph type="sldNum" sz="quarter" idx="10"/>
          </p:nvPr>
        </p:nvSpPr>
        <p:spPr/>
        <p:txBody>
          <a:bodyPr/>
          <a:lstStyle/>
          <a:p>
            <a:fld id="{144FAFEA-6CC6-46EC-BEEE-0F539E044419}" type="slidenum">
              <a:rPr lang="nb-NO" smtClean="0"/>
              <a:t>16</a:t>
            </a:fld>
            <a:endParaRPr lang="nb-NO"/>
          </a:p>
        </p:txBody>
      </p:sp>
    </p:spTree>
    <p:extLst>
      <p:ext uri="{BB962C8B-B14F-4D97-AF65-F5344CB8AC3E}">
        <p14:creationId xmlns:p14="http://schemas.microsoft.com/office/powerpoint/2010/main" val="151670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Se på hva som skal gjøres til neste gang.</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Skjemaene fra forrige gang er: «Rollefordeling i teamet», «problemstilling og målformulering» og «plan for situasjonsanalysen»</a:t>
            </a:r>
          </a:p>
          <a:p>
            <a:endParaRPr lang="nb-NO"/>
          </a:p>
        </p:txBody>
      </p:sp>
      <p:sp>
        <p:nvSpPr>
          <p:cNvPr id="4" name="Plassholder for lysbildenummer 3"/>
          <p:cNvSpPr>
            <a:spLocks noGrp="1"/>
          </p:cNvSpPr>
          <p:nvPr>
            <p:ph type="sldNum" sz="quarter" idx="10"/>
          </p:nvPr>
        </p:nvSpPr>
        <p:spPr/>
        <p:txBody>
          <a:bodyPr/>
          <a:lstStyle/>
          <a:p>
            <a:fld id="{144FAFEA-6CC6-46EC-BEEE-0F539E044419}" type="slidenum">
              <a:rPr lang="nb-NO" smtClean="0"/>
              <a:t>2</a:t>
            </a:fld>
            <a:endParaRPr lang="nb-NO"/>
          </a:p>
        </p:txBody>
      </p:sp>
    </p:spTree>
    <p:extLst>
      <p:ext uri="{BB962C8B-B14F-4D97-AF65-F5344CB8AC3E}">
        <p14:creationId xmlns:p14="http://schemas.microsoft.com/office/powerpoint/2010/main" val="300864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86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trinnet er anbefalt å holde for seg selv, siden teamet skal gjøre et stykke arbeid før neste opplæring. Teamet skal ha fylt ut skjemaene</a:t>
            </a:r>
            <a:r>
              <a:rPr lang="nb-NO" baseline="0"/>
              <a:t> «rollefordeling i teamet», «målformulering og problemstilling» og «plan for situasjonsanalysen» i forkant av denne opplæringsdagen.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7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ea typeface="Calibri"/>
              <a:cs typeface="Calibri"/>
            </a:endParaRPr>
          </a:p>
        </p:txBody>
      </p:sp>
      <p:sp>
        <p:nvSpPr>
          <p:cNvPr id="4" name="Plassholder for lysbildenummer 3"/>
          <p:cNvSpPr>
            <a:spLocks noGrp="1"/>
          </p:cNvSpPr>
          <p:nvPr>
            <p:ph type="sldNum" sz="quarter" idx="5"/>
          </p:nvPr>
        </p:nvSpPr>
        <p:spPr/>
        <p:txBody>
          <a:bodyPr/>
          <a:lstStyle/>
          <a:p>
            <a:fld id="{144FAFEA-6CC6-46EC-BEEE-0F539E044419}" type="slidenum">
              <a:rPr lang="nb-NO" smtClean="0"/>
              <a:t>5</a:t>
            </a:fld>
            <a:endParaRPr lang="nb-NO"/>
          </a:p>
        </p:txBody>
      </p:sp>
    </p:spTree>
    <p:extLst>
      <p:ext uri="{BB962C8B-B14F-4D97-AF65-F5344CB8AC3E}">
        <p14:creationId xmlns:p14="http://schemas.microsoft.com/office/powerpoint/2010/main" val="199871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Videre deler vi dataene inn etter kvantitative og kvalitative data.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5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Først litt om hva trinnet</a:t>
            </a:r>
            <a:r>
              <a:rPr lang="nb-NO" baseline="0"/>
              <a:t> «innhente data» innebærer. Vi deler dataene inn i eksterne og interne data.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83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Metodetriangulering betyr å bruke minst to ulike metoder eller perspektiver for å undersøke det samme fenomenet. </a:t>
            </a:r>
            <a:r>
              <a:rPr lang="nb-NO"/>
              <a:t>Målet er å få et mer helhetlig og pålitelig bilde av det man studerer. Ved å kombinere disse metodene kan man sammenligne funnene og se om de peker i samme retning. Det gir mer troverdighet til resultatene. </a:t>
            </a:r>
            <a:endParaRPr lang="nb-NO">
              <a:ea typeface="Calibri"/>
              <a:cs typeface="Calibri"/>
            </a:endParaRPr>
          </a:p>
          <a:p>
            <a:endParaRPr lang="nb-NO"/>
          </a:p>
          <a:p>
            <a:r>
              <a:rPr lang="nb-NO"/>
              <a:t>En annen grunn til at dette er så viktig, er at vi skal holde oss objektive. Dvs. at vi skal ikke prege resultatene fra kartleggingen. Eksempel fra Asker: Ønsker å kartlegge ungdoms hjelpebehov </a:t>
            </a:r>
            <a:r>
              <a:rPr lang="nb-NO" err="1"/>
              <a:t>mtp</a:t>
            </a:r>
            <a:r>
              <a:rPr lang="nb-NO"/>
              <a:t> rus, og hvordan tilpasse egen tjeneste. Det kan hende det kommer frem at ungdommene ikke har et hjelpebehov eller et ønske om hjelp </a:t>
            </a:r>
            <a:r>
              <a:rPr lang="nb-NO" err="1"/>
              <a:t>mtp</a:t>
            </a:r>
            <a:r>
              <a:rPr lang="nb-NO"/>
              <a:t> rus. Da er det viktig at det er dette som får komme frem. Vi skal heller ikke styre kartleggingen ut i fra egne antakelser, men være åpne for det som måtte komme av funn. </a:t>
            </a:r>
            <a:endParaRPr lang="nb-NO">
              <a:ea typeface="Calibri"/>
              <a:cs typeface="Calibri"/>
            </a:endParaRPr>
          </a:p>
          <a:p>
            <a:endParaRPr lang="nb-NO" sz="1200" i="0" u="none" strike="noStrike" kern="1200" baseline="0">
              <a:solidFill>
                <a:schemeClr val="tx1"/>
              </a:solidFill>
              <a:effectLst/>
              <a:latin typeface="+mn-lt"/>
              <a:ea typeface="Calibri" panose="020F0502020204030204"/>
              <a:cs typeface="Calibri" panose="020F0502020204030204"/>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87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Denne modellen viser hvordan metodetriangulering fungerer og hvordan man</a:t>
            </a:r>
            <a:r>
              <a:rPr lang="nb-NO" baseline="0"/>
              <a:t> innhenter data</a:t>
            </a:r>
            <a:r>
              <a:rPr lang="nb-NO"/>
              <a:t> i en SAT</a:t>
            </a:r>
            <a:r>
              <a:rPr lang="nb-NO" baseline="0"/>
              <a:t>. </a:t>
            </a:r>
            <a:r>
              <a:rPr lang="nb-NO"/>
              <a:t>Målet er å innhente, diskutere og analysere tilgjengelig informasjon.</a:t>
            </a:r>
          </a:p>
          <a:p>
            <a:pPr rtl="0"/>
            <a:endParaRPr lang="nb-NO"/>
          </a:p>
          <a:p>
            <a:pPr rtl="0"/>
            <a:r>
              <a:rPr lang="nb-NO"/>
              <a:t>Datainnsamlingen av</a:t>
            </a:r>
            <a:r>
              <a:rPr lang="nb-NO" baseline="0"/>
              <a:t> offentlige dokumenter kan </a:t>
            </a:r>
            <a:r>
              <a:rPr lang="nb-NO"/>
              <a:t>for eksempel være:</a:t>
            </a:r>
          </a:p>
          <a:p>
            <a:pPr marL="171450" indent="-171450" rtl="0">
              <a:buFontTx/>
              <a:buChar char="-"/>
            </a:pPr>
            <a:r>
              <a:rPr lang="nb-NO"/>
              <a:t>Lokal statistikk fra eksempelvis kommunale tjenester, spesialiserte tjenester, politi og NOVA.</a:t>
            </a:r>
          </a:p>
          <a:p>
            <a:pPr marL="171450" indent="-171450" rtl="0">
              <a:buFontTx/>
              <a:buChar char="-"/>
            </a:pPr>
            <a:r>
              <a:rPr lang="nb-NO"/>
              <a:t>Lokale kartlegginger, undersøkelser, utredninger, dokumenter.</a:t>
            </a:r>
          </a:p>
          <a:p>
            <a:pPr marL="171450" indent="-171450" rtl="0">
              <a:buFontTx/>
              <a:buChar char="-"/>
            </a:pPr>
            <a:r>
              <a:rPr lang="nb-NO"/>
              <a:t>Lokalt planverk.</a:t>
            </a:r>
          </a:p>
          <a:p>
            <a:pPr marL="171450" indent="-171450" rtl="0">
              <a:buFontTx/>
              <a:buChar char="-"/>
            </a:pPr>
            <a:r>
              <a:rPr lang="nb-NO"/>
              <a:t>Offentlige utredninger. </a:t>
            </a:r>
          </a:p>
          <a:p>
            <a:pPr marL="171450" indent="-171450" rtl="0">
              <a:buFontTx/>
              <a:buChar char="-"/>
            </a:pPr>
            <a:r>
              <a:rPr lang="nb-NO"/>
              <a:t>For bakgrunnsinformasjon: lovtekster, nasjonale studier o.l. </a:t>
            </a:r>
          </a:p>
          <a:p>
            <a:pPr rtl="0"/>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8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06755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2219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5784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576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57563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2608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2963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76501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17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8020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4424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1698100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4473581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9472985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979290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267937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6243398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41416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67672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5469433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7206763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9802635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2922520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246646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23006159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166752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7164786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1688061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664712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05579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8826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15747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256001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706480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10640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53653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9882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633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495108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49468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49435892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2778017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5068057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214741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9849073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6786042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6138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1084518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46740920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92133862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16505879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28380249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945803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7527137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9489084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714764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9975473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73879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5388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26272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061723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8564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19189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447635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282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80885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5412734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898726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1299353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9575695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8726410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24476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90868275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142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363459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0112070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1600128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706505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147855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6158128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40544"/>
            <a:ext cx="7596808" cy="1083366"/>
          </a:xfrm>
        </p:spPr>
        <p:txBody>
          <a:bodyPr>
            <a:noAutofit/>
          </a:bodyPr>
          <a:lstStyle/>
          <a:p>
            <a:r>
              <a:rPr lang="nb-NO" sz="3600"/>
              <a:t>SAT</a:t>
            </a:r>
          </a:p>
          <a:p>
            <a:r>
              <a:rPr lang="nb-NO" sz="3600"/>
              <a:t>Situasjon – Analyse – Tiltak</a:t>
            </a:r>
          </a:p>
          <a:p>
            <a:pPr marL="0" marR="0" lvl="0" indent="0" algn="ctr"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nb-NO" sz="2400" b="0" i="0" u="none" strike="noStrike" kern="1200" cap="none" spc="0" normalizeH="0" baseline="0" noProof="0">
                <a:ln>
                  <a:noFill/>
                </a:ln>
                <a:solidFill>
                  <a:srgbClr val="8BE1AE"/>
                </a:solidFill>
                <a:effectLst/>
                <a:uLnTx/>
                <a:uFillTx/>
                <a:latin typeface="Quire Sans"/>
                <a:ea typeface="+mn-ea"/>
                <a:cs typeface="Quire Sans"/>
              </a:rPr>
              <a:t>Andre opplæring</a:t>
            </a:r>
            <a:endParaRPr kumimoji="0" lang="nb-NO" sz="2400" b="0" i="0" u="none" strike="noStrike" kern="1200" cap="none" spc="0" normalizeH="0" baseline="0" noProof="0">
              <a:ln>
                <a:noFill/>
              </a:ln>
              <a:solidFill>
                <a:srgbClr val="8BE1AE"/>
              </a:solidFill>
              <a:effectLst/>
              <a:uLnTx/>
              <a:uFillTx/>
              <a:latin typeface="Quire Sans" panose="020B0502040400020003" pitchFamily="34" charset="0"/>
              <a:ea typeface="+mn-ea"/>
              <a:cs typeface="Quire Sans" panose="020B0502040400020003" pitchFamily="34" charset="0"/>
            </a:endParaRPr>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81855" y="6622472"/>
            <a:ext cx="151014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bamagal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94365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738" r="24738"/>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Tx/>
              <a:buChar char="-"/>
            </a:pPr>
            <a:r>
              <a:rPr lang="nb-NO"/>
              <a:t>Internt møte om kvalitative data (og kvantitative)</a:t>
            </a:r>
          </a:p>
          <a:p>
            <a:pPr marL="285750" indent="-285750">
              <a:buFontTx/>
              <a:buChar char="-"/>
            </a:pPr>
            <a:r>
              <a:rPr lang="nb-NO"/>
              <a:t>Møte med samarbeidspartnere</a:t>
            </a:r>
            <a:endParaRPr lang="nb-NO">
              <a:ea typeface="Verdana"/>
            </a:endParaRPr>
          </a:p>
          <a:p>
            <a:pPr marL="285750" indent="-285750">
              <a:buFontTx/>
              <a:buChar char="-"/>
            </a:pPr>
            <a:r>
              <a:rPr lang="nb-NO"/>
              <a:t>Åpent møte</a:t>
            </a:r>
            <a:endParaRPr lang="nb-NO">
              <a:ea typeface="Verdana"/>
            </a:endParaRPr>
          </a:p>
          <a:p>
            <a:pPr marL="285750" indent="-285750">
              <a:buFontTx/>
              <a:buChar char="-"/>
            </a:pPr>
            <a:r>
              <a:rPr lang="nb-NO"/>
              <a:t>Målgruppemøte</a:t>
            </a:r>
            <a:endParaRPr lang="nb-NO">
              <a:ea typeface="Verdana"/>
            </a:endParaRPr>
          </a:p>
          <a:p>
            <a:pPr marL="285750" indent="-285750">
              <a:buFontTx/>
              <a:buChar char="-"/>
            </a:pPr>
            <a:r>
              <a:rPr lang="nb-NO"/>
              <a:t>Oppfølgende intervjuer - kan være enkeltintervjuer eller gruppeintervjuer med målgruppen eller samarbeidspartnere</a:t>
            </a:r>
            <a:endParaRPr lang="nb-NO">
              <a:ea typeface="Verdana"/>
            </a:endParaRPr>
          </a:p>
        </p:txBody>
      </p:sp>
      <p:sp>
        <p:nvSpPr>
          <p:cNvPr id="4" name="Tittel 3"/>
          <p:cNvSpPr>
            <a:spLocks noGrp="1"/>
          </p:cNvSpPr>
          <p:nvPr>
            <p:ph type="title"/>
          </p:nvPr>
        </p:nvSpPr>
        <p:spPr>
          <a:xfrm>
            <a:off x="1018147" y="603666"/>
            <a:ext cx="4809580" cy="1455365"/>
          </a:xfrm>
        </p:spPr>
        <p:txBody>
          <a:bodyPr/>
          <a:lstStyle/>
          <a:p>
            <a:r>
              <a:rPr lang="nb-NO"/>
              <a:t>Gruppemøter og intervjuer</a:t>
            </a:r>
          </a:p>
        </p:txBody>
      </p:sp>
      <p:sp>
        <p:nvSpPr>
          <p:cNvPr id="7" name="TekstSylinder 6"/>
          <p:cNvSpPr txBox="1"/>
          <p:nvPr/>
        </p:nvSpPr>
        <p:spPr>
          <a:xfrm>
            <a:off x="10947400" y="6531717"/>
            <a:ext cx="15621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Verdana" panose="020B0604030504040204"/>
                <a:ea typeface="+mn-ea"/>
                <a:cs typeface="+mn-cs"/>
              </a:rPr>
              <a:t>Foto: Antenna</a:t>
            </a:r>
          </a:p>
        </p:txBody>
      </p:sp>
    </p:spTree>
    <p:extLst>
      <p:ext uri="{BB962C8B-B14F-4D97-AF65-F5344CB8AC3E}">
        <p14:creationId xmlns:p14="http://schemas.microsoft.com/office/powerpoint/2010/main" val="379587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1399785414"/>
              </p:ext>
            </p:extLst>
          </p:nvPr>
        </p:nvGraphicFramePr>
        <p:xfrm>
          <a:off x="1209675" y="1859281"/>
          <a:ext cx="9905365" cy="437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1116910" y="1009816"/>
            <a:ext cx="4740551" cy="553998"/>
          </a:xfrm>
          <a:prstGeom prst="rect">
            <a:avLst/>
          </a:prstGeom>
          <a:noFill/>
        </p:spPr>
        <p:txBody>
          <a:bodyPr wrap="square" rtlCol="0">
            <a:spAutoFit/>
          </a:bodyPr>
          <a:lstStyle/>
          <a:p>
            <a:r>
              <a:rPr lang="nb-NO" sz="3000">
                <a:latin typeface="Quire Sans"/>
              </a:rPr>
              <a:t>Gruppemøter</a:t>
            </a:r>
          </a:p>
        </p:txBody>
      </p:sp>
    </p:spTree>
    <p:extLst>
      <p:ext uri="{BB962C8B-B14F-4D97-AF65-F5344CB8AC3E}">
        <p14:creationId xmlns:p14="http://schemas.microsoft.com/office/powerpoint/2010/main" val="8179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2974963230"/>
              </p:ext>
            </p:extLst>
          </p:nvPr>
        </p:nvGraphicFramePr>
        <p:xfrm>
          <a:off x="1209675" y="1025525"/>
          <a:ext cx="8868051" cy="5242560"/>
        </p:xfrm>
        <a:graphic>
          <a:graphicData uri="http://schemas.openxmlformats.org/drawingml/2006/table">
            <a:tbl>
              <a:tblPr firstRow="1" bandRow="1">
                <a:tableStyleId>{2A488322-F2BA-4B5B-9748-0D474271808F}</a:tableStyleId>
              </a:tblPr>
              <a:tblGrid>
                <a:gridCol w="8868051">
                  <a:extLst>
                    <a:ext uri="{9D8B030D-6E8A-4147-A177-3AD203B41FA5}">
                      <a16:colId xmlns:a16="http://schemas.microsoft.com/office/drawing/2014/main" val="4252049371"/>
                    </a:ext>
                  </a:extLst>
                </a:gridCol>
              </a:tblGrid>
              <a:tr h="370840">
                <a:tc>
                  <a:txBody>
                    <a:bodyPr/>
                    <a:lstStyle/>
                    <a:p>
                      <a:r>
                        <a:rPr lang="nb-NO"/>
                        <a:t>Spørsmål til gruppemøtene:</a:t>
                      </a:r>
                    </a:p>
                  </a:txBody>
                  <a:tcPr/>
                </a:tc>
                <a:extLst>
                  <a:ext uri="{0D108BD9-81ED-4DB2-BD59-A6C34878D82A}">
                    <a16:rowId xmlns:a16="http://schemas.microsoft.com/office/drawing/2014/main" val="2037049055"/>
                  </a:ext>
                </a:extLst>
              </a:tr>
              <a:tr h="370840">
                <a:tc>
                  <a:txBody>
                    <a:bodyPr/>
                    <a:lstStyle/>
                    <a:p>
                      <a:r>
                        <a:rPr lang="nb-NO" sz="1200" kern="1200">
                          <a:effectLst/>
                        </a:rPr>
                        <a:t>1. Hvordan vil dere beskrive nåværende situasjon når det gjelder (tema for analyse) i (geografisk område)?</a:t>
                      </a:r>
                    </a:p>
                    <a:p>
                      <a:r>
                        <a:rPr lang="nb-NO" sz="1200" kern="1200">
                          <a:effectLst/>
                        </a:rPr>
                        <a:t>a. Hva bekymrer dere?</a:t>
                      </a:r>
                    </a:p>
                    <a:p>
                      <a:r>
                        <a:rPr lang="nb-NO" sz="1200" kern="1200">
                          <a:effectLst/>
                        </a:rPr>
                        <a:t>b. Hvilke positive trekk vil dere fremheve?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3160547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2. Hvilke tanker har dere gjort dere om årsaken til (tema for analyse) i (geografisk område)?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3548609389"/>
                  </a:ext>
                </a:extLst>
              </a:tr>
              <a:tr h="370840">
                <a:tc>
                  <a:txBody>
                    <a:bodyPr/>
                    <a:lstStyle/>
                    <a:p>
                      <a:r>
                        <a:rPr lang="nb-NO" sz="1200" kern="1200">
                          <a:effectLst/>
                        </a:rPr>
                        <a:t>3. Hvordan vil dere beskrive utviklingen over tid når det gjelder (tema for analyse)?</a:t>
                      </a:r>
                    </a:p>
                    <a:p>
                      <a:r>
                        <a:rPr lang="nb-NO" sz="1200" kern="1200">
                          <a:effectLst/>
                        </a:rPr>
                        <a:t>a. Hvilke positive trekk ser dere?</a:t>
                      </a:r>
                    </a:p>
                    <a:p>
                      <a:r>
                        <a:rPr lang="nb-NO" sz="1200" kern="1200">
                          <a:effectLst/>
                        </a:rPr>
                        <a:t>b. Hvordan vil dere beskrive det som har vært negativt ved utviklingen over tid?</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587745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4. Hvordan vil dere beskrive problemene eller konsekvensene som (tema for analyse) fører til?</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4176264034"/>
                  </a:ext>
                </a:extLst>
              </a:tr>
              <a:tr h="370840">
                <a:tc>
                  <a:txBody>
                    <a:bodyPr/>
                    <a:lstStyle/>
                    <a:p>
                      <a:r>
                        <a:rPr lang="nb-NO" sz="1200" kern="1200">
                          <a:effectLst/>
                        </a:rPr>
                        <a:t>5. Hvilke grupper er særskilt utsatt?</a:t>
                      </a:r>
                    </a:p>
                    <a:p>
                      <a:r>
                        <a:rPr lang="nb-NO" sz="1200" kern="1200">
                          <a:effectLst/>
                        </a:rPr>
                        <a:t>a. Hva er grunnen til dette?</a:t>
                      </a:r>
                    </a:p>
                    <a:p>
                      <a:r>
                        <a:rPr lang="nb-NO" sz="1200" kern="1200">
                          <a:effectLst/>
                        </a:rPr>
                        <a:t>b. Hvilke andre grupper vil evt. kunne bli utsatt?</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860032184"/>
                  </a:ext>
                </a:extLst>
              </a:tr>
              <a:tr h="370840">
                <a:tc>
                  <a:txBody>
                    <a:bodyPr/>
                    <a:lstStyle/>
                    <a:p>
                      <a:r>
                        <a:rPr lang="nb-NO" sz="1200" kern="1200">
                          <a:effectLst/>
                        </a:rPr>
                        <a:t>6. Hvilke grupper ser ut til å klare seg bra?</a:t>
                      </a:r>
                    </a:p>
                    <a:p>
                      <a:r>
                        <a:rPr lang="nb-NO" sz="1200" kern="1200">
                          <a:effectLst/>
                        </a:rPr>
                        <a:t>a. Hva er grunnen til dette?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1422300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7. Hva gjøres for å løse (tema for analyse) i dag, slik dere ser det?</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11209824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8. Hvilke planer foreligger?</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132231358"/>
                  </a:ext>
                </a:extLst>
              </a:tr>
              <a:tr h="370840">
                <a:tc>
                  <a:txBody>
                    <a:bodyPr/>
                    <a:lstStyle/>
                    <a:p>
                      <a:r>
                        <a:rPr lang="nb-NO" sz="1200" kern="1200">
                          <a:effectLst/>
                        </a:rPr>
                        <a:t>9. Hva tenker dere at vi i denne tjenesten kan bidra med for å bedre situasjonen?</a:t>
                      </a:r>
                    </a:p>
                    <a:p>
                      <a:r>
                        <a:rPr lang="nb-NO" sz="1200" kern="1200">
                          <a:effectLst/>
                        </a:rPr>
                        <a:t>a. Er det noe vi bør gjøre som vi ikke gjør i dag?</a:t>
                      </a:r>
                    </a:p>
                    <a:p>
                      <a:r>
                        <a:rPr lang="nb-NO" sz="1200" kern="1200">
                          <a:effectLst/>
                        </a:rPr>
                        <a:t>b. Er det noe vi bør gjøre annerledes?</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543875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10. Er det noe dere tenker vi har behov for å vite og som vi ikke har kommet inn på?</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4220008591"/>
                  </a:ext>
                </a:extLst>
              </a:tr>
            </a:tbl>
          </a:graphicData>
        </a:graphic>
      </p:graphicFrame>
    </p:spTree>
    <p:extLst>
      <p:ext uri="{BB962C8B-B14F-4D97-AF65-F5344CB8AC3E}">
        <p14:creationId xmlns:p14="http://schemas.microsoft.com/office/powerpoint/2010/main" val="39646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normAutofit/>
          </a:bodyPr>
          <a:lstStyle/>
          <a:p>
            <a:pPr marL="285750" indent="-285750">
              <a:buFont typeface="Arial" panose="020B0604020202020204" pitchFamily="34" charset="0"/>
              <a:buChar char="•"/>
            </a:pPr>
            <a:r>
              <a:rPr lang="nb-NO"/>
              <a:t>Innsamling av data innebærer et litteratursøk innen relevante dokumenter, rapporter og faglitteratur.</a:t>
            </a:r>
          </a:p>
          <a:p>
            <a:pPr marL="285750" indent="-285750">
              <a:buFont typeface="Arial" panose="020B0604020202020204" pitchFamily="34" charset="0"/>
              <a:buChar char="•"/>
            </a:pPr>
            <a:r>
              <a:rPr lang="nb-NO"/>
              <a:t>Relevante funn fra dokumenter legges inn i skjemaet i vedlegg 6: </a:t>
            </a:r>
            <a:r>
              <a:rPr lang="nb-NO" i="1"/>
              <a:t>Analyseverktøy 1 - for oppsamling av data til utvelgelse av hovedområder.  </a:t>
            </a:r>
          </a:p>
        </p:txBody>
      </p:sp>
      <p:sp>
        <p:nvSpPr>
          <p:cNvPr id="4" name="Tittel 3"/>
          <p:cNvSpPr>
            <a:spLocks noGrp="1"/>
          </p:cNvSpPr>
          <p:nvPr>
            <p:ph type="title"/>
          </p:nvPr>
        </p:nvSpPr>
        <p:spPr>
          <a:xfrm>
            <a:off x="1121664" y="437586"/>
            <a:ext cx="5062568" cy="1455365"/>
          </a:xfrm>
        </p:spPr>
        <p:txBody>
          <a:bodyPr/>
          <a:lstStyle/>
          <a:p>
            <a:r>
              <a:rPr lang="nb-NO"/>
              <a:t>Funn fra dokumenter</a:t>
            </a:r>
          </a:p>
        </p:txBody>
      </p:sp>
      <p:sp>
        <p:nvSpPr>
          <p:cNvPr id="5" name="Plassholder for tekst 4"/>
          <p:cNvSpPr>
            <a:spLocks noGrp="1"/>
          </p:cNvSpPr>
          <p:nvPr>
            <p:ph type="body" sz="quarter" idx="17"/>
          </p:nvPr>
        </p:nvSpPr>
        <p:spPr>
          <a:xfrm>
            <a:off x="11181348" y="6569242"/>
            <a:ext cx="1010652" cy="288758"/>
          </a:xfrm>
        </p:spPr>
        <p:txBody>
          <a:bodyPr/>
          <a:lstStyle/>
          <a:p>
            <a:r>
              <a:rPr lang="nb-NO"/>
              <a:t>Foto: fstop123</a:t>
            </a:r>
          </a:p>
        </p:txBody>
      </p:sp>
      <p:pic>
        <p:nvPicPr>
          <p:cNvPr id="9" name="Plassholder for bil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169" b="6169"/>
          <a:stretch>
            <a:fillRect/>
          </a:stretch>
        </p:blipFill>
        <p:spPr>
          <a:xfrm>
            <a:off x="6994525" y="0"/>
            <a:ext cx="5197475" cy="6858000"/>
          </a:xfrm>
        </p:spPr>
      </p:pic>
      <p:sp>
        <p:nvSpPr>
          <p:cNvPr id="10" name="TekstSylinder 9"/>
          <p:cNvSpPr txBox="1"/>
          <p:nvPr/>
        </p:nvSpPr>
        <p:spPr>
          <a:xfrm>
            <a:off x="10439401" y="6619036"/>
            <a:ext cx="18357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Bernd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Klutsch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57327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395959"/>
            <a:ext cx="3728677" cy="3123394"/>
          </a:xfrm>
        </p:spPr>
        <p:txBody>
          <a:bodyPr>
            <a:normAutofit fontScale="90000"/>
          </a:bodyPr>
          <a:lstStyle/>
          <a:p>
            <a:pPr>
              <a:buSzPts val="1800"/>
            </a:pPr>
            <a:r>
              <a:rPr lang="nb-NO" sz="2000"/>
              <a:t>Bruk tipsene fra skjemaet i vedlegg 4: </a:t>
            </a:r>
            <a:r>
              <a:rPr lang="nb-NO" sz="2000" i="1"/>
              <a:t>guide til ledelse av møter</a:t>
            </a:r>
            <a:r>
              <a:rPr lang="nb-NO" sz="2000"/>
              <a:t>, og se på </a:t>
            </a:r>
            <a:r>
              <a:rPr lang="nb-NO" sz="2000" i="1"/>
              <a:t>mal for gjennomføring gruppemøter </a:t>
            </a:r>
            <a:r>
              <a:rPr lang="nb-NO" sz="2000"/>
              <a:t>i vedlegg 5.</a:t>
            </a:r>
            <a:br>
              <a:rPr lang="nb-NO" sz="2000"/>
            </a:br>
            <a:br>
              <a:rPr lang="nb-NO" sz="2000"/>
            </a:br>
            <a:r>
              <a:rPr lang="nb-NO" sz="2000"/>
              <a:t>Snakk sammen om hvordan dere kan gjennomføre gruppemøtene i deres kartlegging.</a:t>
            </a:r>
            <a:br>
              <a:rPr lang="nb-NO" i="1">
                <a:ea typeface="Verdana"/>
              </a:rPr>
            </a:br>
            <a:br>
              <a:rPr lang="nb-NO" i="1"/>
            </a:br>
            <a:endParaRPr lang="nb-NO"/>
          </a:p>
        </p:txBody>
      </p:sp>
      <p:sp>
        <p:nvSpPr>
          <p:cNvPr id="6" name="Rektangel 5"/>
          <p:cNvSpPr/>
          <p:nvPr/>
        </p:nvSpPr>
        <p:spPr>
          <a:xfrm>
            <a:off x="1578745" y="1692655"/>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3" name="Bilde 2">
            <a:extLst>
              <a:ext uri="{FF2B5EF4-FFF2-40B4-BE49-F238E27FC236}">
                <a16:creationId xmlns:a16="http://schemas.microsoft.com/office/drawing/2014/main" id="{5B0B685A-51A5-CCBA-1999-C8B86BD26CC3}"/>
              </a:ext>
            </a:extLst>
          </p:cNvPr>
          <p:cNvPicPr>
            <a:picLocks noChangeAspect="1"/>
          </p:cNvPicPr>
          <p:nvPr/>
        </p:nvPicPr>
        <p:blipFill>
          <a:blip r:embed="rId3"/>
          <a:stretch>
            <a:fillRect/>
          </a:stretch>
        </p:blipFill>
        <p:spPr>
          <a:xfrm>
            <a:off x="5744295" y="1246909"/>
            <a:ext cx="2602339" cy="3082636"/>
          </a:xfrm>
          <a:prstGeom prst="rect">
            <a:avLst/>
          </a:prstGeom>
        </p:spPr>
      </p:pic>
      <p:pic>
        <p:nvPicPr>
          <p:cNvPr id="7" name="Plassholder for bilde 6">
            <a:extLst>
              <a:ext uri="{FF2B5EF4-FFF2-40B4-BE49-F238E27FC236}">
                <a16:creationId xmlns:a16="http://schemas.microsoft.com/office/drawing/2014/main" id="{07A948D3-27FE-A0EC-DCF7-7F68C74D9D78}"/>
              </a:ext>
            </a:extLst>
          </p:cNvPr>
          <p:cNvPicPr>
            <a:picLocks noGrp="1" noChangeAspect="1"/>
          </p:cNvPicPr>
          <p:nvPr>
            <p:ph type="pic" sz="quarter" idx="10"/>
          </p:nvPr>
        </p:nvPicPr>
        <p:blipFill>
          <a:blip r:embed="rId3"/>
          <a:srcRect l="-7905" t="-5635" r="-98907" b="-50000"/>
          <a:stretch/>
        </p:blipFill>
        <p:spPr>
          <a:xfrm>
            <a:off x="5535827" y="1070918"/>
            <a:ext cx="5453450" cy="4861060"/>
          </a:xfrm>
          <a:prstGeom prst="rect">
            <a:avLst/>
          </a:prstGeom>
        </p:spPr>
      </p:pic>
      <p:pic>
        <p:nvPicPr>
          <p:cNvPr id="9" name="Bilde 8">
            <a:extLst>
              <a:ext uri="{FF2B5EF4-FFF2-40B4-BE49-F238E27FC236}">
                <a16:creationId xmlns:a16="http://schemas.microsoft.com/office/drawing/2014/main" id="{11E74A02-C280-6F66-A84D-DB3F82EB9FD1}"/>
              </a:ext>
            </a:extLst>
          </p:cNvPr>
          <p:cNvPicPr>
            <a:picLocks noChangeAspect="1"/>
          </p:cNvPicPr>
          <p:nvPr/>
        </p:nvPicPr>
        <p:blipFill>
          <a:blip r:embed="rId4"/>
          <a:stretch>
            <a:fillRect/>
          </a:stretch>
        </p:blipFill>
        <p:spPr>
          <a:xfrm>
            <a:off x="8423668" y="1758291"/>
            <a:ext cx="2488575" cy="4028791"/>
          </a:xfrm>
          <a:prstGeom prst="rect">
            <a:avLst/>
          </a:prstGeom>
        </p:spPr>
      </p:pic>
    </p:spTree>
    <p:extLst>
      <p:ext uri="{BB962C8B-B14F-4D97-AF65-F5344CB8AC3E}">
        <p14:creationId xmlns:p14="http://schemas.microsoft.com/office/powerpoint/2010/main" val="104547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395959"/>
            <a:ext cx="3728677" cy="3123394"/>
          </a:xfrm>
        </p:spPr>
        <p:txBody>
          <a:bodyPr>
            <a:normAutofit/>
          </a:bodyPr>
          <a:lstStyle/>
          <a:p>
            <a:pPr>
              <a:buSzPts val="1800"/>
            </a:pPr>
            <a:br>
              <a:rPr lang="nb-NO" i="1">
                <a:ea typeface="Verdana"/>
              </a:rPr>
            </a:br>
            <a:br>
              <a:rPr lang="nb-NO" i="1"/>
            </a:br>
            <a:r>
              <a:rPr lang="nb-NO"/>
              <a:t>Skriv en invitasjon til gruppemøtene, der dere kort beskriver SAT-verktøyet og bakgrunnen for kartleggingen.</a:t>
            </a:r>
            <a:br>
              <a:rPr lang="nb-NO"/>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r>
              <a:rPr lang="nb-NO" sz="800">
                <a:solidFill>
                  <a:schemeClr val="bg1"/>
                </a:solidFill>
              </a:rPr>
              <a:t>Foto: Simone </a:t>
            </a:r>
            <a:r>
              <a:rPr lang="nb-NO" sz="800" err="1">
                <a:solidFill>
                  <a:schemeClr val="bg1"/>
                </a:solidFill>
              </a:rPr>
              <a:t>Secci</a:t>
            </a:r>
            <a:endParaRPr lang="nb-NO" sz="800">
              <a:solidFill>
                <a:schemeClr val="bg1"/>
              </a:solidFill>
            </a:endParaRPr>
          </a:p>
        </p:txBody>
      </p:sp>
    </p:spTree>
    <p:extLst>
      <p:ext uri="{BB962C8B-B14F-4D97-AF65-F5344CB8AC3E}">
        <p14:creationId xmlns:p14="http://schemas.microsoft.com/office/powerpoint/2010/main" val="92962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1"/>
          </p:nvPr>
        </p:nvSpPr>
        <p:spPr>
          <a:xfrm>
            <a:off x="1209963" y="335666"/>
            <a:ext cx="9937750" cy="6308202"/>
          </a:xfrm>
        </p:spPr>
        <p:txBody>
          <a:bodyPr>
            <a:noAutofit/>
          </a:bodyPr>
          <a:lstStyle/>
          <a:p>
            <a:r>
              <a:rPr lang="nb-NO" sz="1200"/>
              <a:t>Hei,</a:t>
            </a:r>
          </a:p>
          <a:p>
            <a:r>
              <a:rPr lang="nb-NO" sz="1200"/>
              <a:t>Vi i forebyggende ungdomsteam gjennomfører i en periode fremover en kartlegging av ungdoms rusutfordringer i kommunen. Bakgrunnen for dette er at vi over lengre tid har sett at vi i mindre grad kommer i kontakt med ungdom med rusutfordringer, samt at det er færre som tar kontakt med oss. Vi får heller ikke lenger like mange saker henvist fra blant annet politi. I samtaler med andre samarbeidspartnere hører vi en opplevelse av det samme. Samtidig forteller ungdom vi og andre samarbeidspartnere er i kontakt med at rusbruken blant ungdom er svært høy i disse tider. Da undrer vi oss over hva som er grunnen til at vi ikke kommer i kontakt, og om disse ungdommene har noen å snakke med. I kommunesammenslåingen ble også den oppsøkende delen av vårt arbeid borte, dette har medført en endring i våre arbeidsoppgaver. </a:t>
            </a:r>
          </a:p>
          <a:p>
            <a:r>
              <a:rPr lang="nb-NO" sz="1200"/>
              <a:t>På bakgrunn av alt dette har vi ønsket å gjennomføre en kartlegging av ungdom i alder 15-19 år, hvor rusutfordringer står i særlig fokus. Vi ønsker å kartlegge hvorvidt det nåværende tilbudet vårt treffer, hva vi kan gjøre annerledes og/eller om det er noe nytt vi bør gjøre. Vi ønsker også å få en innsikt i hva ungdom selv sier at de har av behov for oppfølging. Vi vil gjennomføre en SAT-kartlegging. SAT står for Situasjon – Analyse – Tiltak og er et kartleggings- og analyseverktøy. Innhenting av data skjer blant annet gjennom møter med relevante samarbeidspartnere og målgruppen. Denne informasjonen suppleres med data fra statistikk, forskning, rapporter og planverk. Dataene analyseres og danner grunnlaget for en tiltaksplan, som vil omfatte vår tjeneste. Funnene fra situasjonsanalysen og tiltaksplanen oppsummeres i en sluttrapport. </a:t>
            </a:r>
          </a:p>
          <a:p>
            <a:r>
              <a:rPr lang="nb-NO" sz="1200"/>
              <a:t>I denne forbindelse ønsker vi å invitere til et møte hvor vi «intervjuer» dere i forhold til deres syn på situasjonen i dag. Vedlagt følger spørsmål vi har forberedt, slik at dere har mulighet til å forberede dere litt. Jeg setter av to timer til møtet, slik at det er tid til diskusjoner. </a:t>
            </a:r>
          </a:p>
          <a:p>
            <a:r>
              <a:rPr lang="nb-NO" sz="1200"/>
              <a:t>Ta gjerne kontakt om dere lurer på noe.</a:t>
            </a:r>
          </a:p>
          <a:p>
            <a:r>
              <a:rPr lang="nb-NO" sz="1200"/>
              <a:t>Mvh Kristine Sibbern, prosjektleder i SAT</a:t>
            </a:r>
          </a:p>
        </p:txBody>
      </p:sp>
    </p:spTree>
    <p:extLst>
      <p:ext uri="{BB962C8B-B14F-4D97-AF65-F5344CB8AC3E}">
        <p14:creationId xmlns:p14="http://schemas.microsoft.com/office/powerpoint/2010/main" val="367260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4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a:bodyPr>
          <a:lstStyle/>
          <a:p>
            <a:r>
              <a:rPr lang="nb-NO"/>
              <a:t>Gjennomgå samarbeidsavtale</a:t>
            </a:r>
          </a:p>
          <a:p>
            <a:r>
              <a:rPr lang="nb-NO"/>
              <a:t>Se på skjemaene fra forrige opplæringsdag</a:t>
            </a:r>
            <a:endParaRPr lang="nb-NO">
              <a:ea typeface="Verdana"/>
            </a:endParaRPr>
          </a:p>
          <a:p>
            <a:r>
              <a:rPr lang="nb-NO"/>
              <a:t>Trinn 3: Innhente data</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endParaRPr lang="nb-NO"/>
          </a:p>
        </p:txBody>
      </p:sp>
    </p:spTree>
    <p:extLst>
      <p:ext uri="{BB962C8B-B14F-4D97-AF65-F5344CB8AC3E}">
        <p14:creationId xmlns:p14="http://schemas.microsoft.com/office/powerpoint/2010/main" val="61722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t>Trinn 3: Innhente data </a:t>
            </a:r>
          </a:p>
        </p:txBody>
      </p:sp>
    </p:spTree>
    <p:extLst>
      <p:ext uri="{BB962C8B-B14F-4D97-AF65-F5344CB8AC3E}">
        <p14:creationId xmlns:p14="http://schemas.microsoft.com/office/powerpoint/2010/main" val="185096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4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1DA467-DDAA-BDB1-1F14-89B9A32A5BC1}"/>
              </a:ext>
            </a:extLst>
          </p:cNvPr>
          <p:cNvSpPr>
            <a:spLocks noGrp="1"/>
          </p:cNvSpPr>
          <p:nvPr>
            <p:ph type="title"/>
          </p:nvPr>
        </p:nvSpPr>
        <p:spPr/>
        <p:txBody>
          <a:bodyPr/>
          <a:lstStyle/>
          <a:p>
            <a:r>
              <a:rPr lang="nb-NO"/>
              <a:t>Gjennomgang av skjemaene fra forrige opplæringsdag</a:t>
            </a:r>
          </a:p>
        </p:txBody>
      </p:sp>
      <p:pic>
        <p:nvPicPr>
          <p:cNvPr id="4" name="Plassholder for innhold 3" descr="Et bilde som inneholder tekst, skjermbilde, Font, nummer&#10;&#10;KI-generert innhold kan være feil.">
            <a:extLst>
              <a:ext uri="{FF2B5EF4-FFF2-40B4-BE49-F238E27FC236}">
                <a16:creationId xmlns:a16="http://schemas.microsoft.com/office/drawing/2014/main" id="{147AE720-7C91-C58A-EFAD-FB0A3D69D8BD}"/>
              </a:ext>
            </a:extLst>
          </p:cNvPr>
          <p:cNvPicPr>
            <a:picLocks noGrp="1" noChangeAspect="1"/>
          </p:cNvPicPr>
          <p:nvPr>
            <p:ph idx="1"/>
          </p:nvPr>
        </p:nvPicPr>
        <p:blipFill>
          <a:blip r:embed="rId3"/>
          <a:stretch>
            <a:fillRect/>
          </a:stretch>
        </p:blipFill>
        <p:spPr>
          <a:xfrm>
            <a:off x="6096303" y="914400"/>
            <a:ext cx="3513668" cy="3131141"/>
          </a:xfrm>
          <a:prstGeom prst="rect">
            <a:avLst/>
          </a:prstGeom>
          <a:ln>
            <a:noFill/>
          </a:ln>
          <a:effectLst>
            <a:outerShdw blurRad="292100" dist="139700" dir="2700000" algn="tl" rotWithShape="0">
              <a:srgbClr val="333333">
                <a:alpha val="65000"/>
              </a:srgbClr>
            </a:outerShdw>
          </a:effectLst>
        </p:spPr>
      </p:pic>
      <p:pic>
        <p:nvPicPr>
          <p:cNvPr id="5" name="Bilde 4" descr="Et bilde som inneholder tekst, skjermbilde, line, Font&#10;&#10;KI-generert innhold kan være feil.">
            <a:extLst>
              <a:ext uri="{FF2B5EF4-FFF2-40B4-BE49-F238E27FC236}">
                <a16:creationId xmlns:a16="http://schemas.microsoft.com/office/drawing/2014/main" id="{1BBB34F4-8F1A-5DD7-FD14-EF9404B6A6FA}"/>
              </a:ext>
            </a:extLst>
          </p:cNvPr>
          <p:cNvPicPr>
            <a:picLocks noChangeAspect="1"/>
          </p:cNvPicPr>
          <p:nvPr/>
        </p:nvPicPr>
        <p:blipFill>
          <a:blip r:embed="rId4"/>
          <a:stretch>
            <a:fillRect/>
          </a:stretch>
        </p:blipFill>
        <p:spPr>
          <a:xfrm>
            <a:off x="8582584" y="1713999"/>
            <a:ext cx="3064852" cy="3028950"/>
          </a:xfrm>
          <a:prstGeom prst="rect">
            <a:avLst/>
          </a:prstGeom>
          <a:ln>
            <a:noFill/>
          </a:ln>
          <a:effectLst>
            <a:outerShdw blurRad="292100" dist="139700" dir="2700000" algn="tl" rotWithShape="0">
              <a:srgbClr val="333333">
                <a:alpha val="65000"/>
              </a:srgbClr>
            </a:outerShdw>
          </a:effectLst>
        </p:spPr>
      </p:pic>
      <p:pic>
        <p:nvPicPr>
          <p:cNvPr id="3" name="Bilde 2">
            <a:extLst>
              <a:ext uri="{FF2B5EF4-FFF2-40B4-BE49-F238E27FC236}">
                <a16:creationId xmlns:a16="http://schemas.microsoft.com/office/drawing/2014/main" id="{AF0B539B-8F23-4901-2943-E4EF58EA227C}"/>
              </a:ext>
            </a:extLst>
          </p:cNvPr>
          <p:cNvPicPr>
            <a:picLocks noChangeAspect="1"/>
          </p:cNvPicPr>
          <p:nvPr/>
        </p:nvPicPr>
        <p:blipFill>
          <a:blip r:embed="rId5"/>
          <a:stretch>
            <a:fillRect/>
          </a:stretch>
        </p:blipFill>
        <p:spPr>
          <a:xfrm>
            <a:off x="6623622" y="3429000"/>
            <a:ext cx="3088542" cy="2750355"/>
          </a:xfrm>
          <a:prstGeom prst="rect">
            <a:avLst/>
          </a:prstGeom>
        </p:spPr>
      </p:pic>
    </p:spTree>
    <p:extLst>
      <p:ext uri="{BB962C8B-B14F-4D97-AF65-F5344CB8AC3E}">
        <p14:creationId xmlns:p14="http://schemas.microsoft.com/office/powerpoint/2010/main" val="279596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2259662"/>
            <a:ext cx="4809580" cy="4129263"/>
          </a:xfrm>
        </p:spPr>
        <p:txBody>
          <a:bodyPr>
            <a:normAutofit/>
          </a:bodyPr>
          <a:lstStyle/>
          <a:p>
            <a:pPr lvl="0"/>
            <a:r>
              <a:rPr lang="nb-NO" u="sng">
                <a:solidFill>
                  <a:srgbClr val="000000"/>
                </a:solidFill>
              </a:rPr>
              <a:t>Kvantitative data</a:t>
            </a:r>
            <a:r>
              <a:rPr lang="nb-NO">
                <a:solidFill>
                  <a:srgbClr val="000000"/>
                </a:solidFill>
              </a:rPr>
              <a:t> er data som beskrives med tall, og er fint å bruke for å få en generell oversikt. </a:t>
            </a:r>
          </a:p>
          <a:p>
            <a:pPr lvl="0"/>
            <a:r>
              <a:rPr lang="nb-NO">
                <a:solidFill>
                  <a:srgbClr val="000000"/>
                </a:solidFill>
              </a:rPr>
              <a:t>Eksempler: Statistikk og undersøkelser.</a:t>
            </a:r>
            <a:endParaRPr lang="nb-NO" i="1">
              <a:solidFill>
                <a:srgbClr val="000000"/>
              </a:solidFill>
            </a:endParaRPr>
          </a:p>
          <a:p>
            <a:pPr lvl="0"/>
            <a:r>
              <a:rPr lang="nb-NO" u="sng">
                <a:solidFill>
                  <a:srgbClr val="000000"/>
                </a:solidFill>
              </a:rPr>
              <a:t>Kvalitative data</a:t>
            </a:r>
            <a:r>
              <a:rPr lang="nb-NO">
                <a:solidFill>
                  <a:srgbClr val="000000"/>
                </a:solidFill>
              </a:rPr>
              <a:t> er data som er beskrivende, som oftest i tekstform. Dette er mer utdypende informasjon som hjelper oss å forstå hva som kan ligge bak tallene. </a:t>
            </a:r>
          </a:p>
          <a:p>
            <a:pPr lvl="0"/>
            <a:r>
              <a:rPr lang="nb-NO">
                <a:solidFill>
                  <a:srgbClr val="000000"/>
                </a:solidFill>
              </a:rPr>
              <a:t>Eksempler: Gruppemøter og intervjuer.</a:t>
            </a:r>
          </a:p>
        </p:txBody>
      </p:sp>
      <p:sp>
        <p:nvSpPr>
          <p:cNvPr id="4" name="Tittel 3"/>
          <p:cNvSpPr>
            <a:spLocks noGrp="1"/>
          </p:cNvSpPr>
          <p:nvPr>
            <p:ph type="title"/>
          </p:nvPr>
        </p:nvSpPr>
        <p:spPr/>
        <p:txBody>
          <a:bodyPr/>
          <a:lstStyle/>
          <a:p>
            <a:r>
              <a:rPr lang="nb-NO"/>
              <a:t>Ulike datakilder</a:t>
            </a:r>
          </a:p>
        </p:txBody>
      </p:sp>
      <p:sp>
        <p:nvSpPr>
          <p:cNvPr id="7" name="TekstSylinder 6"/>
          <p:cNvSpPr txBox="1"/>
          <p:nvPr/>
        </p:nvSpPr>
        <p:spPr>
          <a:xfrm>
            <a:off x="10363200" y="6636326"/>
            <a:ext cx="1828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Pavel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Pjatakov</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65169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lstStyle/>
          <a:p>
            <a:r>
              <a:rPr lang="nb-NO" u="sng"/>
              <a:t>Eksterne data </a:t>
            </a:r>
            <a:r>
              <a:rPr lang="nb-NO"/>
              <a:t>innebærer en gjennomgang og sammenstilling av statistikk, studier, forskning, styringsdokumenter, planer osv.</a:t>
            </a:r>
          </a:p>
          <a:p>
            <a:r>
              <a:rPr lang="nb-NO" u="sng"/>
              <a:t>Interne data </a:t>
            </a:r>
            <a:r>
              <a:rPr lang="nb-NO"/>
              <a:t>er de dataene tjenesten selv har produsert som statistikk, journaler, rapporter, og dataene som hentes inn ved strukturerte møter i grupper i forbindelse med SAT</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Eksterne og interne data</a:t>
            </a:r>
          </a:p>
        </p:txBody>
      </p:sp>
      <p:sp>
        <p:nvSpPr>
          <p:cNvPr id="7" name="TekstSylinder 6"/>
          <p:cNvSpPr txBox="1"/>
          <p:nvPr/>
        </p:nvSpPr>
        <p:spPr>
          <a:xfrm>
            <a:off x="10342419" y="6587836"/>
            <a:ext cx="18495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55218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a:t>Gyldighet</a:t>
            </a:r>
          </a:p>
          <a:p>
            <a:pPr marL="285750" indent="-285750">
              <a:buFont typeface="Arial" panose="020B0604020202020204" pitchFamily="34" charset="0"/>
              <a:buChar char="•"/>
            </a:pPr>
            <a:r>
              <a:rPr lang="nb-NO"/>
              <a:t>Pålitelighet</a:t>
            </a:r>
            <a:endParaRPr lang="nb-NO">
              <a:ea typeface="Verdana"/>
            </a:endParaRPr>
          </a:p>
          <a:p>
            <a:pPr marL="285750" indent="-285750">
              <a:buFont typeface="Arial" panose="020B0604020202020204" pitchFamily="34" charset="0"/>
              <a:buChar char="•"/>
            </a:pPr>
            <a:r>
              <a:rPr lang="nb-NO"/>
              <a:t>Metodetriangulering (en situasjon undersøkes med flere metoder) </a:t>
            </a:r>
          </a:p>
          <a:p>
            <a:pPr>
              <a:buSzPts val="1800"/>
            </a:pPr>
            <a:endParaRPr lang="nb-NO"/>
          </a:p>
        </p:txBody>
      </p:sp>
      <p:sp>
        <p:nvSpPr>
          <p:cNvPr id="4" name="Tittel 3"/>
          <p:cNvSpPr>
            <a:spLocks noGrp="1"/>
          </p:cNvSpPr>
          <p:nvPr>
            <p:ph type="title"/>
          </p:nvPr>
        </p:nvSpPr>
        <p:spPr/>
        <p:txBody>
          <a:bodyPr>
            <a:normAutofit/>
          </a:bodyPr>
          <a:lstStyle/>
          <a:p>
            <a:r>
              <a:rPr lang="nb-NO"/>
              <a:t>Metodetriangulering</a:t>
            </a:r>
          </a:p>
        </p:txBody>
      </p:sp>
      <p:sp>
        <p:nvSpPr>
          <p:cNvPr id="7" name="TekstSylinder 6"/>
          <p:cNvSpPr txBox="1"/>
          <p:nvPr/>
        </p:nvSpPr>
        <p:spPr>
          <a:xfrm>
            <a:off x="10441578" y="6639439"/>
            <a:ext cx="17504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Barros</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pic>
        <p:nvPicPr>
          <p:cNvPr id="5" name="Plassholder for bilde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055" b="6055"/>
          <a:stretch>
            <a:fillRect/>
          </a:stretch>
        </p:blipFill>
        <p:spPr/>
      </p:pic>
      <p:sp>
        <p:nvSpPr>
          <p:cNvPr id="8" name="TekstSylinder 7"/>
          <p:cNvSpPr txBox="1"/>
          <p:nvPr/>
        </p:nvSpPr>
        <p:spPr>
          <a:xfrm>
            <a:off x="10647218" y="6639439"/>
            <a:ext cx="15447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Mike Von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1046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946052525"/>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556491"/>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Props1.xml><?xml version="1.0" encoding="utf-8"?>
<ds:datastoreItem xmlns:ds="http://schemas.openxmlformats.org/officeDocument/2006/customXml" ds:itemID="{45F7FF43-C1A7-4BD8-9AE0-A0722F675C9D}">
  <ds:schemaRefs>
    <ds:schemaRef ds:uri="http://schemas.microsoft.com/sharepoint/v3/contenttype/forms"/>
  </ds:schemaRefs>
</ds:datastoreItem>
</file>

<file path=customXml/itemProps2.xml><?xml version="1.0" encoding="utf-8"?>
<ds:datastoreItem xmlns:ds="http://schemas.openxmlformats.org/officeDocument/2006/customXml" ds:itemID="{20E8F6CC-D5B3-4E1D-B5E2-A82807B70E14}">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0A76FD-64EA-4188-8CE0-EF4DAA13E5D0}">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4df6e483-d641-4d94-bcf7-a345db2ecd6b"/>
    <ds:schemaRef ds:uri="http://purl.org/dc/dcmitype/"/>
    <ds:schemaRef ds:uri="c477f1d7-8495-401d-96d8-87d6be20e42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182</Paragraphs>
  <Slides>18</Slides>
  <Notes>17</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18</vt:i4>
      </vt:variant>
    </vt:vector>
  </HeadingPairs>
  <TitlesOfParts>
    <vt:vector size="25" baseType="lpstr">
      <vt:lpstr>Arial</vt:lpstr>
      <vt:lpstr>Calibri</vt:lpstr>
      <vt:lpstr>Quire Sans</vt:lpstr>
      <vt:lpstr>Verdana</vt:lpstr>
      <vt:lpstr>Intenst</vt:lpstr>
      <vt:lpstr>1_Intenst</vt:lpstr>
      <vt:lpstr>1_Rolig</vt:lpstr>
      <vt:lpstr>PowerPoint-presentasjon</vt:lpstr>
      <vt:lpstr>PowerPoint-presentasjon</vt:lpstr>
      <vt:lpstr>PowerPoint-presentasjon</vt:lpstr>
      <vt:lpstr>PowerPoint-presentasjon</vt:lpstr>
      <vt:lpstr>Gjennomgang av skjemaene fra forrige opplæringsdag</vt:lpstr>
      <vt:lpstr>Ulike datakilder</vt:lpstr>
      <vt:lpstr>Eksterne og interne data</vt:lpstr>
      <vt:lpstr>Metodetriangulering</vt:lpstr>
      <vt:lpstr>PowerPoint-presentasjon</vt:lpstr>
      <vt:lpstr>Gruppemøter og intervjuer</vt:lpstr>
      <vt:lpstr>PowerPoint-presentasjon</vt:lpstr>
      <vt:lpstr>PowerPoint-presentasjon</vt:lpstr>
      <vt:lpstr>Funn fra dokumenter</vt:lpstr>
      <vt:lpstr>Bruk tipsene fra skjemaet i vedlegg 4: guide til ledelse av møter, og se på mal for gjennomføring gruppemøter i vedlegg 5.  Snakk sammen om hvordan dere kan gjennomføre gruppemøtene i deres kartlegging.  </vt:lpstr>
      <vt:lpstr>  Skriv en invitasjon til gruppemøtene, der dere kort beskriver SAT-verktøyet og bakgrunnen for kartleggingen. </vt:lpstr>
      <vt:lpstr>PowerPoint-presentasjon</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1</cp:revision>
  <dcterms:created xsi:type="dcterms:W3CDTF">2022-03-08T13:54:16Z</dcterms:created>
  <dcterms:modified xsi:type="dcterms:W3CDTF">2025-07-01T11:22:51Z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2022-04-20T17:06:07Z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b09cd439-9d11-443f-b2e5-4b6577ac11c8</vt:lpwstr>
  </property>
  <property fmtid="{D5CDD505-2E9C-101B-9397-08002B2CF9AE}" pid="9" name="MSIP_Label_7a2396b7-5846-48ff-8468-5f49f8ad722a_ContentBits">
    <vt:lpwstr>0</vt:lpwstr>
  </property>
  <property fmtid="{D5CDD505-2E9C-101B-9397-08002B2CF9AE}" pid="10" name="MediaServiceImageTags">
    <vt:lpwstr/>
  </property>
</Properties>
</file>