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714" r:id="rId6"/>
  </p:sldMasterIdLst>
  <p:notesMasterIdLst>
    <p:notesMasterId r:id="rId26"/>
  </p:notesMasterIdLst>
  <p:sldIdLst>
    <p:sldId id="276" r:id="rId7"/>
    <p:sldId id="273" r:id="rId8"/>
    <p:sldId id="257" r:id="rId9"/>
    <p:sldId id="258" r:id="rId10"/>
    <p:sldId id="259" r:id="rId11"/>
    <p:sldId id="274" r:id="rId12"/>
    <p:sldId id="282" r:id="rId13"/>
    <p:sldId id="260" r:id="rId14"/>
    <p:sldId id="261" r:id="rId15"/>
    <p:sldId id="280" r:id="rId16"/>
    <p:sldId id="262" r:id="rId17"/>
    <p:sldId id="263" r:id="rId18"/>
    <p:sldId id="268" r:id="rId19"/>
    <p:sldId id="265" r:id="rId20"/>
    <p:sldId id="270" r:id="rId21"/>
    <p:sldId id="283" r:id="rId22"/>
    <p:sldId id="281" r:id="rId23"/>
    <p:sldId id="324" r:id="rId24"/>
    <p:sldId id="272"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6EADA-C537-4ABB-810B-99F544109D37}" v="8" dt="2025-07-01T11:24:00.588"/>
    <p1510:client id="{325F0DDC-5AC7-9FEB-AD49-4410A690266F}" v="5" dt="2025-06-30T12:51:04.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47" autoAdjust="0"/>
  </p:normalViewPr>
  <p:slideViewPr>
    <p:cSldViewPr snapToGrid="0">
      <p:cViewPr varScale="1">
        <p:scale>
          <a:sx n="138" d="100"/>
          <a:sy n="138" d="100"/>
        </p:scale>
        <p:origin x="11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79C28-1BEB-48FA-95EA-31359384EE24}" type="doc">
      <dgm:prSet loTypeId="urn:microsoft.com/office/officeart/2005/8/layout/hProcess9" loCatId="process" qsTypeId="urn:microsoft.com/office/officeart/2005/8/quickstyle/simple1" qsCatId="simple" csTypeId="urn:microsoft.com/office/officeart/2005/8/colors/accent3_1" csCatId="accent3" phldr="1"/>
      <dgm:spPr/>
    </dgm:pt>
    <dgm:pt modelId="{DAC1819E-3D3B-4DC5-8BBD-A49538350CD2}">
      <dgm:prSet phldrT="[Tekst]"/>
      <dgm:spPr/>
      <dgm:t>
        <a:bodyPr/>
        <a:lstStyle/>
        <a:p>
          <a:r>
            <a:rPr lang="nb-NO"/>
            <a:t>Rollefordeling i teamet</a:t>
          </a:r>
        </a:p>
      </dgm:t>
    </dgm:pt>
    <dgm:pt modelId="{6758DD9B-B067-4648-8D7F-0DC7B56D7757}" type="parTrans" cxnId="{16C222DA-36A3-4E15-9063-3201E9117B1F}">
      <dgm:prSet/>
      <dgm:spPr/>
      <dgm:t>
        <a:bodyPr/>
        <a:lstStyle/>
        <a:p>
          <a:endParaRPr lang="nb-NO"/>
        </a:p>
      </dgm:t>
    </dgm:pt>
    <dgm:pt modelId="{6E766A4C-E13D-4EAD-9B19-29E2CA8E29C4}" type="sibTrans" cxnId="{16C222DA-36A3-4E15-9063-3201E9117B1F}">
      <dgm:prSet/>
      <dgm:spPr/>
      <dgm:t>
        <a:bodyPr/>
        <a:lstStyle/>
        <a:p>
          <a:endParaRPr lang="nb-NO"/>
        </a:p>
      </dgm:t>
    </dgm:pt>
    <dgm:pt modelId="{2B7CECA0-3ED8-49D8-B344-03FFB85320BB}">
      <dgm:prSet phldrT="[Tekst]"/>
      <dgm:spPr/>
      <dgm:t>
        <a:bodyPr/>
        <a:lstStyle/>
        <a:p>
          <a:r>
            <a:rPr lang="nb-NO"/>
            <a:t>Formulere mål og utarbeide problemstilling</a:t>
          </a:r>
        </a:p>
      </dgm:t>
    </dgm:pt>
    <dgm:pt modelId="{406835A3-267F-49E6-BA0D-4FE208F3C558}" type="parTrans" cxnId="{E80FFF4F-5CA2-4152-808D-96B4BD061FB1}">
      <dgm:prSet/>
      <dgm:spPr/>
      <dgm:t>
        <a:bodyPr/>
        <a:lstStyle/>
        <a:p>
          <a:endParaRPr lang="nb-NO"/>
        </a:p>
      </dgm:t>
    </dgm:pt>
    <dgm:pt modelId="{B6F2F845-5CFB-43F4-980F-76C1D37DEA2E}" type="sibTrans" cxnId="{E80FFF4F-5CA2-4152-808D-96B4BD061FB1}">
      <dgm:prSet/>
      <dgm:spPr/>
      <dgm:t>
        <a:bodyPr/>
        <a:lstStyle/>
        <a:p>
          <a:endParaRPr lang="nb-NO"/>
        </a:p>
      </dgm:t>
    </dgm:pt>
    <dgm:pt modelId="{D4CB5CDA-1F56-4D1F-A8E7-2C6756617F43}">
      <dgm:prSet phldrT="[Tekst]"/>
      <dgm:spPr/>
      <dgm:t>
        <a:bodyPr/>
        <a:lstStyle/>
        <a:p>
          <a:r>
            <a:rPr lang="nb-NO"/>
            <a:t>Innhente data</a:t>
          </a:r>
        </a:p>
      </dgm:t>
    </dgm:pt>
    <dgm:pt modelId="{BFED925E-434B-4515-BE80-D6DD8F0E2B9F}" type="parTrans" cxnId="{57A3BADF-CF9A-4527-AF5F-F3C640ECE1B9}">
      <dgm:prSet/>
      <dgm:spPr/>
      <dgm:t>
        <a:bodyPr/>
        <a:lstStyle/>
        <a:p>
          <a:endParaRPr lang="nb-NO"/>
        </a:p>
      </dgm:t>
    </dgm:pt>
    <dgm:pt modelId="{10B6E1A4-998E-4632-8162-390AE452DC53}" type="sibTrans" cxnId="{57A3BADF-CF9A-4527-AF5F-F3C640ECE1B9}">
      <dgm:prSet/>
      <dgm:spPr/>
      <dgm:t>
        <a:bodyPr/>
        <a:lstStyle/>
        <a:p>
          <a:endParaRPr lang="nb-NO"/>
        </a:p>
      </dgm:t>
    </dgm:pt>
    <dgm:pt modelId="{C350A26A-D700-42A8-9FE4-952F382F63D1}">
      <dgm:prSet/>
      <dgm:spPr>
        <a:solidFill>
          <a:schemeClr val="accent6"/>
        </a:solidFill>
      </dgm:spPr>
      <dgm:t>
        <a:bodyPr/>
        <a:lstStyle/>
        <a:p>
          <a:r>
            <a:rPr lang="nb-NO"/>
            <a:t>Velge hovedområder</a:t>
          </a:r>
        </a:p>
      </dgm:t>
    </dgm:pt>
    <dgm:pt modelId="{357E181A-B26B-4053-B08E-FE343C4BDA2C}" type="parTrans" cxnId="{07664912-DA89-43DD-A925-CD22833109CB}">
      <dgm:prSet/>
      <dgm:spPr/>
      <dgm:t>
        <a:bodyPr/>
        <a:lstStyle/>
        <a:p>
          <a:endParaRPr lang="nb-NO"/>
        </a:p>
      </dgm:t>
    </dgm:pt>
    <dgm:pt modelId="{07C1E1BB-C4E1-4264-A4EC-BE15AD14D60E}" type="sibTrans" cxnId="{07664912-DA89-43DD-A925-CD22833109CB}">
      <dgm:prSet/>
      <dgm:spPr/>
      <dgm:t>
        <a:bodyPr/>
        <a:lstStyle/>
        <a:p>
          <a:endParaRPr lang="nb-NO"/>
        </a:p>
      </dgm:t>
    </dgm:pt>
    <dgm:pt modelId="{C2146156-55E8-42B6-B5FD-CE342946E571}">
      <dgm:prSet/>
      <dgm:spPr/>
      <dgm:t>
        <a:bodyPr/>
        <a:lstStyle/>
        <a:p>
          <a:r>
            <a:rPr lang="nb-NO"/>
            <a:t>Analysere data</a:t>
          </a:r>
        </a:p>
      </dgm:t>
    </dgm:pt>
    <dgm:pt modelId="{A62E0D49-8681-4E72-ACE4-6E4453076739}" type="parTrans" cxnId="{4D2C0E9B-608F-4DF5-B0C1-E79B137BCF98}">
      <dgm:prSet/>
      <dgm:spPr/>
      <dgm:t>
        <a:bodyPr/>
        <a:lstStyle/>
        <a:p>
          <a:endParaRPr lang="nb-NO"/>
        </a:p>
      </dgm:t>
    </dgm:pt>
    <dgm:pt modelId="{23AEE619-1273-4A3F-9454-1F76BDCAB252}" type="sibTrans" cxnId="{4D2C0E9B-608F-4DF5-B0C1-E79B137BCF98}">
      <dgm:prSet/>
      <dgm:spPr/>
      <dgm:t>
        <a:bodyPr/>
        <a:lstStyle/>
        <a:p>
          <a:endParaRPr lang="nb-NO"/>
        </a:p>
      </dgm:t>
    </dgm:pt>
    <dgm:pt modelId="{2DF020D8-C198-4ADC-8F87-0A5597452FA1}">
      <dgm:prSet/>
      <dgm:spPr/>
      <dgm:t>
        <a:bodyPr/>
        <a:lstStyle/>
        <a:p>
          <a:r>
            <a:rPr lang="nb-NO"/>
            <a:t>Planlegge tiltak</a:t>
          </a:r>
        </a:p>
      </dgm:t>
    </dgm:pt>
    <dgm:pt modelId="{A57F5E07-6D0D-433F-B338-44B4FEF2B0D1}" type="parTrans" cxnId="{500889F1-D0D0-4E7B-8216-F1F2DC712881}">
      <dgm:prSet/>
      <dgm:spPr/>
      <dgm:t>
        <a:bodyPr/>
        <a:lstStyle/>
        <a:p>
          <a:endParaRPr lang="nb-NO"/>
        </a:p>
      </dgm:t>
    </dgm:pt>
    <dgm:pt modelId="{BBDDB193-2B18-49CF-8519-76A1FC920044}" type="sibTrans" cxnId="{500889F1-D0D0-4E7B-8216-F1F2DC712881}">
      <dgm:prSet/>
      <dgm:spPr/>
      <dgm:t>
        <a:bodyPr/>
        <a:lstStyle/>
        <a:p>
          <a:endParaRPr lang="nb-NO"/>
        </a:p>
      </dgm:t>
    </dgm:pt>
    <dgm:pt modelId="{FAEA020D-8822-4960-B06A-0D7B661B41A5}">
      <dgm:prSet/>
      <dgm:spPr/>
      <dgm:t>
        <a:bodyPr/>
        <a:lstStyle/>
        <a:p>
          <a:r>
            <a:rPr lang="nb-NO"/>
            <a:t>Skrive rapport</a:t>
          </a:r>
        </a:p>
      </dgm:t>
    </dgm:pt>
    <dgm:pt modelId="{17ADD8DE-720B-4564-B4CD-61507C169F86}" type="parTrans" cxnId="{F65E4AA4-DBC5-4A16-A6D6-BE3B82682C88}">
      <dgm:prSet/>
      <dgm:spPr/>
      <dgm:t>
        <a:bodyPr/>
        <a:lstStyle/>
        <a:p>
          <a:endParaRPr lang="nb-NO"/>
        </a:p>
      </dgm:t>
    </dgm:pt>
    <dgm:pt modelId="{6C89C961-E2CF-4084-A3B9-AE2E54C82DE9}" type="sibTrans" cxnId="{F65E4AA4-DBC5-4A16-A6D6-BE3B82682C88}">
      <dgm:prSet/>
      <dgm:spPr/>
      <dgm:t>
        <a:bodyPr/>
        <a:lstStyle/>
        <a:p>
          <a:endParaRPr lang="nb-NO"/>
        </a:p>
      </dgm:t>
    </dgm:pt>
    <dgm:pt modelId="{6C1E8419-9F25-490C-82A0-3446859F6E1E}" type="pres">
      <dgm:prSet presAssocID="{68979C28-1BEB-48FA-95EA-31359384EE24}" presName="CompostProcess" presStyleCnt="0">
        <dgm:presLayoutVars>
          <dgm:dir/>
          <dgm:resizeHandles val="exact"/>
        </dgm:presLayoutVars>
      </dgm:prSet>
      <dgm:spPr/>
    </dgm:pt>
    <dgm:pt modelId="{F72EE0AC-F004-4B89-8DCD-6CB8EF8BBA46}" type="pres">
      <dgm:prSet presAssocID="{68979C28-1BEB-48FA-95EA-31359384EE24}" presName="arrow" presStyleLbl="bgShp" presStyleIdx="0" presStyleCnt="1"/>
      <dgm:spPr/>
    </dgm:pt>
    <dgm:pt modelId="{B91E57E8-C4BB-4A26-9456-9290D2492104}" type="pres">
      <dgm:prSet presAssocID="{68979C28-1BEB-48FA-95EA-31359384EE24}" presName="linearProcess" presStyleCnt="0"/>
      <dgm:spPr/>
    </dgm:pt>
    <dgm:pt modelId="{43BD53A0-68C6-4D1E-9851-C09471F0DD3C}" type="pres">
      <dgm:prSet presAssocID="{DAC1819E-3D3B-4DC5-8BBD-A49538350CD2}" presName="textNode" presStyleLbl="node1" presStyleIdx="0" presStyleCnt="7">
        <dgm:presLayoutVars>
          <dgm:bulletEnabled val="1"/>
        </dgm:presLayoutVars>
      </dgm:prSet>
      <dgm:spPr/>
    </dgm:pt>
    <dgm:pt modelId="{02CCA586-8A21-453A-86E6-EAB2D5D616C8}" type="pres">
      <dgm:prSet presAssocID="{6E766A4C-E13D-4EAD-9B19-29E2CA8E29C4}" presName="sibTrans" presStyleCnt="0"/>
      <dgm:spPr/>
    </dgm:pt>
    <dgm:pt modelId="{C72E2EFE-ACBE-4EC6-A0BE-7159026A6365}" type="pres">
      <dgm:prSet presAssocID="{2B7CECA0-3ED8-49D8-B344-03FFB85320BB}" presName="textNode" presStyleLbl="node1" presStyleIdx="1" presStyleCnt="7">
        <dgm:presLayoutVars>
          <dgm:bulletEnabled val="1"/>
        </dgm:presLayoutVars>
      </dgm:prSet>
      <dgm:spPr/>
    </dgm:pt>
    <dgm:pt modelId="{62744981-95ED-4980-97BF-717343629806}" type="pres">
      <dgm:prSet presAssocID="{B6F2F845-5CFB-43F4-980F-76C1D37DEA2E}" presName="sibTrans" presStyleCnt="0"/>
      <dgm:spPr/>
    </dgm:pt>
    <dgm:pt modelId="{863AC191-A230-4EC2-8FD8-2A7A7E5B2A2C}" type="pres">
      <dgm:prSet presAssocID="{D4CB5CDA-1F56-4D1F-A8E7-2C6756617F43}" presName="textNode" presStyleLbl="node1" presStyleIdx="2" presStyleCnt="7">
        <dgm:presLayoutVars>
          <dgm:bulletEnabled val="1"/>
        </dgm:presLayoutVars>
      </dgm:prSet>
      <dgm:spPr/>
    </dgm:pt>
    <dgm:pt modelId="{DA704268-F538-4014-BC1C-12E21AA92D9A}" type="pres">
      <dgm:prSet presAssocID="{10B6E1A4-998E-4632-8162-390AE452DC53}" presName="sibTrans" presStyleCnt="0"/>
      <dgm:spPr/>
    </dgm:pt>
    <dgm:pt modelId="{753F8A06-4B96-4054-9BBA-64C0C87E0D3E}" type="pres">
      <dgm:prSet presAssocID="{C350A26A-D700-42A8-9FE4-952F382F63D1}" presName="textNode" presStyleLbl="node1" presStyleIdx="3" presStyleCnt="7">
        <dgm:presLayoutVars>
          <dgm:bulletEnabled val="1"/>
        </dgm:presLayoutVars>
      </dgm:prSet>
      <dgm:spPr/>
    </dgm:pt>
    <dgm:pt modelId="{CAB02A94-7E38-4595-918A-8AA91269835E}" type="pres">
      <dgm:prSet presAssocID="{07C1E1BB-C4E1-4264-A4EC-BE15AD14D60E}" presName="sibTrans" presStyleCnt="0"/>
      <dgm:spPr/>
    </dgm:pt>
    <dgm:pt modelId="{B34E38A8-BC9B-417A-9676-5564CC769912}" type="pres">
      <dgm:prSet presAssocID="{C2146156-55E8-42B6-B5FD-CE342946E571}" presName="textNode" presStyleLbl="node1" presStyleIdx="4" presStyleCnt="7">
        <dgm:presLayoutVars>
          <dgm:bulletEnabled val="1"/>
        </dgm:presLayoutVars>
      </dgm:prSet>
      <dgm:spPr/>
    </dgm:pt>
    <dgm:pt modelId="{F8B08025-FEF3-4176-8E05-AEC2040DF6C6}" type="pres">
      <dgm:prSet presAssocID="{23AEE619-1273-4A3F-9454-1F76BDCAB252}" presName="sibTrans" presStyleCnt="0"/>
      <dgm:spPr/>
    </dgm:pt>
    <dgm:pt modelId="{89EAF36C-7F84-469D-BC6D-C125B1900CC5}" type="pres">
      <dgm:prSet presAssocID="{2DF020D8-C198-4ADC-8F87-0A5597452FA1}" presName="textNode" presStyleLbl="node1" presStyleIdx="5" presStyleCnt="7">
        <dgm:presLayoutVars>
          <dgm:bulletEnabled val="1"/>
        </dgm:presLayoutVars>
      </dgm:prSet>
      <dgm:spPr/>
    </dgm:pt>
    <dgm:pt modelId="{60DB9765-4236-4385-AB0E-0C3BF3E8F06D}" type="pres">
      <dgm:prSet presAssocID="{BBDDB193-2B18-49CF-8519-76A1FC920044}" presName="sibTrans" presStyleCnt="0"/>
      <dgm:spPr/>
    </dgm:pt>
    <dgm:pt modelId="{991E9F74-D92A-432D-A838-74BDE612321E}" type="pres">
      <dgm:prSet presAssocID="{FAEA020D-8822-4960-B06A-0D7B661B41A5}" presName="textNode" presStyleLbl="node1" presStyleIdx="6" presStyleCnt="7">
        <dgm:presLayoutVars>
          <dgm:bulletEnabled val="1"/>
        </dgm:presLayoutVars>
      </dgm:prSet>
      <dgm:spPr/>
    </dgm:pt>
  </dgm:ptLst>
  <dgm:cxnLst>
    <dgm:cxn modelId="{07664912-DA89-43DD-A925-CD22833109CB}" srcId="{68979C28-1BEB-48FA-95EA-31359384EE24}" destId="{C350A26A-D700-42A8-9FE4-952F382F63D1}" srcOrd="3" destOrd="0" parTransId="{357E181A-B26B-4053-B08E-FE343C4BDA2C}" sibTransId="{07C1E1BB-C4E1-4264-A4EC-BE15AD14D60E}"/>
    <dgm:cxn modelId="{E80FFF4F-5CA2-4152-808D-96B4BD061FB1}" srcId="{68979C28-1BEB-48FA-95EA-31359384EE24}" destId="{2B7CECA0-3ED8-49D8-B344-03FFB85320BB}" srcOrd="1" destOrd="0" parTransId="{406835A3-267F-49E6-BA0D-4FE208F3C558}" sibTransId="{B6F2F845-5CFB-43F4-980F-76C1D37DEA2E}"/>
    <dgm:cxn modelId="{24E3DF74-DC27-4F5A-BD7C-FB74A608FCC6}" type="presOf" srcId="{D4CB5CDA-1F56-4D1F-A8E7-2C6756617F43}" destId="{863AC191-A230-4EC2-8FD8-2A7A7E5B2A2C}" srcOrd="0" destOrd="0" presId="urn:microsoft.com/office/officeart/2005/8/layout/hProcess9"/>
    <dgm:cxn modelId="{4DE0FE79-956B-4B70-A93F-08D14E6261F5}" type="presOf" srcId="{2DF020D8-C198-4ADC-8F87-0A5597452FA1}" destId="{89EAF36C-7F84-469D-BC6D-C125B1900CC5}" srcOrd="0" destOrd="0" presId="urn:microsoft.com/office/officeart/2005/8/layout/hProcess9"/>
    <dgm:cxn modelId="{4D2C0E9B-608F-4DF5-B0C1-E79B137BCF98}" srcId="{68979C28-1BEB-48FA-95EA-31359384EE24}" destId="{C2146156-55E8-42B6-B5FD-CE342946E571}" srcOrd="4" destOrd="0" parTransId="{A62E0D49-8681-4E72-ACE4-6E4453076739}" sibTransId="{23AEE619-1273-4A3F-9454-1F76BDCAB252}"/>
    <dgm:cxn modelId="{7AB6FDA2-19B8-4607-93FE-B40AD543770F}" type="presOf" srcId="{DAC1819E-3D3B-4DC5-8BBD-A49538350CD2}" destId="{43BD53A0-68C6-4D1E-9851-C09471F0DD3C}" srcOrd="0" destOrd="0" presId="urn:microsoft.com/office/officeart/2005/8/layout/hProcess9"/>
    <dgm:cxn modelId="{F65E4AA4-DBC5-4A16-A6D6-BE3B82682C88}" srcId="{68979C28-1BEB-48FA-95EA-31359384EE24}" destId="{FAEA020D-8822-4960-B06A-0D7B661B41A5}" srcOrd="6" destOrd="0" parTransId="{17ADD8DE-720B-4564-B4CD-61507C169F86}" sibTransId="{6C89C961-E2CF-4084-A3B9-AE2E54C82DE9}"/>
    <dgm:cxn modelId="{28379BBB-DC56-4032-BB4F-355308E6D6A2}" type="presOf" srcId="{C2146156-55E8-42B6-B5FD-CE342946E571}" destId="{B34E38A8-BC9B-417A-9676-5564CC769912}" srcOrd="0" destOrd="0" presId="urn:microsoft.com/office/officeart/2005/8/layout/hProcess9"/>
    <dgm:cxn modelId="{D0A5A7C1-94E0-41AE-9FFA-AA01FB6A42F7}" type="presOf" srcId="{2B7CECA0-3ED8-49D8-B344-03FFB85320BB}" destId="{C72E2EFE-ACBE-4EC6-A0BE-7159026A6365}" srcOrd="0" destOrd="0" presId="urn:microsoft.com/office/officeart/2005/8/layout/hProcess9"/>
    <dgm:cxn modelId="{96A201DA-9B3C-49DF-9492-6EFA5D69EC90}" type="presOf" srcId="{68979C28-1BEB-48FA-95EA-31359384EE24}" destId="{6C1E8419-9F25-490C-82A0-3446859F6E1E}" srcOrd="0" destOrd="0" presId="urn:microsoft.com/office/officeart/2005/8/layout/hProcess9"/>
    <dgm:cxn modelId="{16C222DA-36A3-4E15-9063-3201E9117B1F}" srcId="{68979C28-1BEB-48FA-95EA-31359384EE24}" destId="{DAC1819E-3D3B-4DC5-8BBD-A49538350CD2}" srcOrd="0" destOrd="0" parTransId="{6758DD9B-B067-4648-8D7F-0DC7B56D7757}" sibTransId="{6E766A4C-E13D-4EAD-9B19-29E2CA8E29C4}"/>
    <dgm:cxn modelId="{57A3BADF-CF9A-4527-AF5F-F3C640ECE1B9}" srcId="{68979C28-1BEB-48FA-95EA-31359384EE24}" destId="{D4CB5CDA-1F56-4D1F-A8E7-2C6756617F43}" srcOrd="2" destOrd="0" parTransId="{BFED925E-434B-4515-BE80-D6DD8F0E2B9F}" sibTransId="{10B6E1A4-998E-4632-8162-390AE452DC53}"/>
    <dgm:cxn modelId="{CF1593E4-F1D2-4116-9A9F-F373DBDAC4A7}" type="presOf" srcId="{C350A26A-D700-42A8-9FE4-952F382F63D1}" destId="{753F8A06-4B96-4054-9BBA-64C0C87E0D3E}" srcOrd="0" destOrd="0" presId="urn:microsoft.com/office/officeart/2005/8/layout/hProcess9"/>
    <dgm:cxn modelId="{500889F1-D0D0-4E7B-8216-F1F2DC712881}" srcId="{68979C28-1BEB-48FA-95EA-31359384EE24}" destId="{2DF020D8-C198-4ADC-8F87-0A5597452FA1}" srcOrd="5" destOrd="0" parTransId="{A57F5E07-6D0D-433F-B338-44B4FEF2B0D1}" sibTransId="{BBDDB193-2B18-49CF-8519-76A1FC920044}"/>
    <dgm:cxn modelId="{D9AF49F7-DAF5-4649-B4C7-DBB299BACC91}" type="presOf" srcId="{FAEA020D-8822-4960-B06A-0D7B661B41A5}" destId="{991E9F74-D92A-432D-A838-74BDE612321E}" srcOrd="0" destOrd="0" presId="urn:microsoft.com/office/officeart/2005/8/layout/hProcess9"/>
    <dgm:cxn modelId="{AF99CC38-CEF0-4050-AB16-01B9BEE5A3EA}" type="presParOf" srcId="{6C1E8419-9F25-490C-82A0-3446859F6E1E}" destId="{F72EE0AC-F004-4B89-8DCD-6CB8EF8BBA46}" srcOrd="0" destOrd="0" presId="urn:microsoft.com/office/officeart/2005/8/layout/hProcess9"/>
    <dgm:cxn modelId="{CE7DE55E-60C0-4D3A-B4EE-1CB3674B2DA2}" type="presParOf" srcId="{6C1E8419-9F25-490C-82A0-3446859F6E1E}" destId="{B91E57E8-C4BB-4A26-9456-9290D2492104}" srcOrd="1" destOrd="0" presId="urn:microsoft.com/office/officeart/2005/8/layout/hProcess9"/>
    <dgm:cxn modelId="{44340D9F-A83A-46DA-A7F9-3477D70CB2C3}" type="presParOf" srcId="{B91E57E8-C4BB-4A26-9456-9290D2492104}" destId="{43BD53A0-68C6-4D1E-9851-C09471F0DD3C}" srcOrd="0" destOrd="0" presId="urn:microsoft.com/office/officeart/2005/8/layout/hProcess9"/>
    <dgm:cxn modelId="{7723821F-2C4A-497E-AEDD-329D862D537D}" type="presParOf" srcId="{B91E57E8-C4BB-4A26-9456-9290D2492104}" destId="{02CCA586-8A21-453A-86E6-EAB2D5D616C8}" srcOrd="1" destOrd="0" presId="urn:microsoft.com/office/officeart/2005/8/layout/hProcess9"/>
    <dgm:cxn modelId="{E54A73FF-13A8-41F8-AA37-F761C71B0435}" type="presParOf" srcId="{B91E57E8-C4BB-4A26-9456-9290D2492104}" destId="{C72E2EFE-ACBE-4EC6-A0BE-7159026A6365}" srcOrd="2" destOrd="0" presId="urn:microsoft.com/office/officeart/2005/8/layout/hProcess9"/>
    <dgm:cxn modelId="{D63D42D1-7CC9-4DC4-81C1-E72A9DE6E0BB}" type="presParOf" srcId="{B91E57E8-C4BB-4A26-9456-9290D2492104}" destId="{62744981-95ED-4980-97BF-717343629806}" srcOrd="3" destOrd="0" presId="urn:microsoft.com/office/officeart/2005/8/layout/hProcess9"/>
    <dgm:cxn modelId="{61453412-92D4-4497-84DD-1D15DF859981}" type="presParOf" srcId="{B91E57E8-C4BB-4A26-9456-9290D2492104}" destId="{863AC191-A230-4EC2-8FD8-2A7A7E5B2A2C}" srcOrd="4" destOrd="0" presId="urn:microsoft.com/office/officeart/2005/8/layout/hProcess9"/>
    <dgm:cxn modelId="{66766655-4B8B-4A3A-93E8-0773DD9AE7F0}" type="presParOf" srcId="{B91E57E8-C4BB-4A26-9456-9290D2492104}" destId="{DA704268-F538-4014-BC1C-12E21AA92D9A}" srcOrd="5" destOrd="0" presId="urn:microsoft.com/office/officeart/2005/8/layout/hProcess9"/>
    <dgm:cxn modelId="{84653613-9949-461D-8CA2-1E82B54CB0BE}" type="presParOf" srcId="{B91E57E8-C4BB-4A26-9456-9290D2492104}" destId="{753F8A06-4B96-4054-9BBA-64C0C87E0D3E}" srcOrd="6" destOrd="0" presId="urn:microsoft.com/office/officeart/2005/8/layout/hProcess9"/>
    <dgm:cxn modelId="{6AC37A09-83AA-4B7E-9B6D-D37C3ABCA7F6}" type="presParOf" srcId="{B91E57E8-C4BB-4A26-9456-9290D2492104}" destId="{CAB02A94-7E38-4595-918A-8AA91269835E}" srcOrd="7" destOrd="0" presId="urn:microsoft.com/office/officeart/2005/8/layout/hProcess9"/>
    <dgm:cxn modelId="{8A91D2DB-5A8B-454B-9473-D9AFBF5B77D9}" type="presParOf" srcId="{B91E57E8-C4BB-4A26-9456-9290D2492104}" destId="{B34E38A8-BC9B-417A-9676-5564CC769912}" srcOrd="8" destOrd="0" presId="urn:microsoft.com/office/officeart/2005/8/layout/hProcess9"/>
    <dgm:cxn modelId="{E08A8B99-66B0-488C-9822-4730777A2567}" type="presParOf" srcId="{B91E57E8-C4BB-4A26-9456-9290D2492104}" destId="{F8B08025-FEF3-4176-8E05-AEC2040DF6C6}" srcOrd="9" destOrd="0" presId="urn:microsoft.com/office/officeart/2005/8/layout/hProcess9"/>
    <dgm:cxn modelId="{C30CEA9B-B50C-48C8-86A7-A6BDCB918016}" type="presParOf" srcId="{B91E57E8-C4BB-4A26-9456-9290D2492104}" destId="{89EAF36C-7F84-469D-BC6D-C125B1900CC5}" srcOrd="10" destOrd="0" presId="urn:microsoft.com/office/officeart/2005/8/layout/hProcess9"/>
    <dgm:cxn modelId="{83B48CFB-8813-4AB1-949D-7FD6BBCBC8B3}" type="presParOf" srcId="{B91E57E8-C4BB-4A26-9456-9290D2492104}" destId="{60DB9765-4236-4385-AB0E-0C3BF3E8F06D}" srcOrd="11" destOrd="0" presId="urn:microsoft.com/office/officeart/2005/8/layout/hProcess9"/>
    <dgm:cxn modelId="{51672F2B-14CB-429A-82D3-AE0CFE20C8FD}" type="presParOf" srcId="{B91E57E8-C4BB-4A26-9456-9290D2492104}" destId="{991E9F74-D92A-432D-A838-74BDE612321E}"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979C28-1BEB-48FA-95EA-31359384EE24}" type="doc">
      <dgm:prSet loTypeId="urn:microsoft.com/office/officeart/2005/8/layout/hProcess9" loCatId="process" qsTypeId="urn:microsoft.com/office/officeart/2005/8/quickstyle/simple1" qsCatId="simple" csTypeId="urn:microsoft.com/office/officeart/2005/8/colors/accent3_1" csCatId="accent3" phldr="1"/>
      <dgm:spPr/>
    </dgm:pt>
    <dgm:pt modelId="{DAC1819E-3D3B-4DC5-8BBD-A49538350CD2}">
      <dgm:prSet phldrT="[Tekst]"/>
      <dgm:spPr/>
      <dgm:t>
        <a:bodyPr/>
        <a:lstStyle/>
        <a:p>
          <a:r>
            <a:rPr lang="nb-NO"/>
            <a:t>Rollefordeling i teamet</a:t>
          </a:r>
        </a:p>
      </dgm:t>
    </dgm:pt>
    <dgm:pt modelId="{6758DD9B-B067-4648-8D7F-0DC7B56D7757}" type="parTrans" cxnId="{16C222DA-36A3-4E15-9063-3201E9117B1F}">
      <dgm:prSet/>
      <dgm:spPr/>
      <dgm:t>
        <a:bodyPr/>
        <a:lstStyle/>
        <a:p>
          <a:endParaRPr lang="nb-NO"/>
        </a:p>
      </dgm:t>
    </dgm:pt>
    <dgm:pt modelId="{6E766A4C-E13D-4EAD-9B19-29E2CA8E29C4}" type="sibTrans" cxnId="{16C222DA-36A3-4E15-9063-3201E9117B1F}">
      <dgm:prSet/>
      <dgm:spPr/>
      <dgm:t>
        <a:bodyPr/>
        <a:lstStyle/>
        <a:p>
          <a:endParaRPr lang="nb-NO"/>
        </a:p>
      </dgm:t>
    </dgm:pt>
    <dgm:pt modelId="{2B7CECA0-3ED8-49D8-B344-03FFB85320BB}">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a:t>Formulere mål og utarbeide problemstilling</a:t>
          </a:r>
        </a:p>
      </dgm:t>
    </dgm:pt>
    <dgm:pt modelId="{406835A3-267F-49E6-BA0D-4FE208F3C558}" type="parTrans" cxnId="{E80FFF4F-5CA2-4152-808D-96B4BD061FB1}">
      <dgm:prSet/>
      <dgm:spPr/>
      <dgm:t>
        <a:bodyPr/>
        <a:lstStyle/>
        <a:p>
          <a:endParaRPr lang="nb-NO"/>
        </a:p>
      </dgm:t>
    </dgm:pt>
    <dgm:pt modelId="{B6F2F845-5CFB-43F4-980F-76C1D37DEA2E}" type="sibTrans" cxnId="{E80FFF4F-5CA2-4152-808D-96B4BD061FB1}">
      <dgm:prSet/>
      <dgm:spPr/>
      <dgm:t>
        <a:bodyPr/>
        <a:lstStyle/>
        <a:p>
          <a:endParaRPr lang="nb-NO"/>
        </a:p>
      </dgm:t>
    </dgm:pt>
    <dgm:pt modelId="{D4CB5CDA-1F56-4D1F-A8E7-2C6756617F43}">
      <dgm:prSet phldrT="[Tekst]"/>
      <dgm:spPr/>
      <dgm:t>
        <a:bodyPr/>
        <a:lstStyle/>
        <a:p>
          <a:r>
            <a:rPr lang="nb-NO"/>
            <a:t>Innhente data</a:t>
          </a:r>
        </a:p>
      </dgm:t>
    </dgm:pt>
    <dgm:pt modelId="{BFED925E-434B-4515-BE80-D6DD8F0E2B9F}" type="parTrans" cxnId="{57A3BADF-CF9A-4527-AF5F-F3C640ECE1B9}">
      <dgm:prSet/>
      <dgm:spPr/>
      <dgm:t>
        <a:bodyPr/>
        <a:lstStyle/>
        <a:p>
          <a:endParaRPr lang="nb-NO"/>
        </a:p>
      </dgm:t>
    </dgm:pt>
    <dgm:pt modelId="{10B6E1A4-998E-4632-8162-390AE452DC53}" type="sibTrans" cxnId="{57A3BADF-CF9A-4527-AF5F-F3C640ECE1B9}">
      <dgm:prSet/>
      <dgm:spPr/>
      <dgm:t>
        <a:bodyPr/>
        <a:lstStyle/>
        <a:p>
          <a:endParaRPr lang="nb-NO"/>
        </a:p>
      </dgm:t>
    </dgm:pt>
    <dgm:pt modelId="{C350A26A-D700-42A8-9FE4-952F382F63D1}">
      <dgm:prSet/>
      <dgm:spPr/>
      <dgm:t>
        <a:bodyPr/>
        <a:lstStyle/>
        <a:p>
          <a:r>
            <a:rPr lang="nb-NO"/>
            <a:t>Velge hovedområder</a:t>
          </a:r>
        </a:p>
      </dgm:t>
    </dgm:pt>
    <dgm:pt modelId="{357E181A-B26B-4053-B08E-FE343C4BDA2C}" type="parTrans" cxnId="{07664912-DA89-43DD-A925-CD22833109CB}">
      <dgm:prSet/>
      <dgm:spPr/>
      <dgm:t>
        <a:bodyPr/>
        <a:lstStyle/>
        <a:p>
          <a:endParaRPr lang="nb-NO"/>
        </a:p>
      </dgm:t>
    </dgm:pt>
    <dgm:pt modelId="{07C1E1BB-C4E1-4264-A4EC-BE15AD14D60E}" type="sibTrans" cxnId="{07664912-DA89-43DD-A925-CD22833109CB}">
      <dgm:prSet/>
      <dgm:spPr/>
      <dgm:t>
        <a:bodyPr/>
        <a:lstStyle/>
        <a:p>
          <a:endParaRPr lang="nb-NO"/>
        </a:p>
      </dgm:t>
    </dgm:pt>
    <dgm:pt modelId="{C2146156-55E8-42B6-B5FD-CE342946E571}">
      <dgm:prSet/>
      <dgm:spPr>
        <a:solidFill>
          <a:schemeClr val="accent6"/>
        </a:solidFill>
      </dgm:spPr>
      <dgm:t>
        <a:bodyPr/>
        <a:lstStyle/>
        <a:p>
          <a:r>
            <a:rPr lang="nb-NO"/>
            <a:t>Analysere data</a:t>
          </a:r>
        </a:p>
      </dgm:t>
    </dgm:pt>
    <dgm:pt modelId="{A62E0D49-8681-4E72-ACE4-6E4453076739}" type="parTrans" cxnId="{4D2C0E9B-608F-4DF5-B0C1-E79B137BCF98}">
      <dgm:prSet/>
      <dgm:spPr/>
      <dgm:t>
        <a:bodyPr/>
        <a:lstStyle/>
        <a:p>
          <a:endParaRPr lang="nb-NO"/>
        </a:p>
      </dgm:t>
    </dgm:pt>
    <dgm:pt modelId="{23AEE619-1273-4A3F-9454-1F76BDCAB252}" type="sibTrans" cxnId="{4D2C0E9B-608F-4DF5-B0C1-E79B137BCF98}">
      <dgm:prSet/>
      <dgm:spPr/>
      <dgm:t>
        <a:bodyPr/>
        <a:lstStyle/>
        <a:p>
          <a:endParaRPr lang="nb-NO"/>
        </a:p>
      </dgm:t>
    </dgm:pt>
    <dgm:pt modelId="{2DF020D8-C198-4ADC-8F87-0A5597452FA1}">
      <dgm:prSet/>
      <dgm:spPr/>
      <dgm:t>
        <a:bodyPr/>
        <a:lstStyle/>
        <a:p>
          <a:r>
            <a:rPr lang="nb-NO"/>
            <a:t>Planlegge tiltak</a:t>
          </a:r>
        </a:p>
      </dgm:t>
    </dgm:pt>
    <dgm:pt modelId="{A57F5E07-6D0D-433F-B338-44B4FEF2B0D1}" type="parTrans" cxnId="{500889F1-D0D0-4E7B-8216-F1F2DC712881}">
      <dgm:prSet/>
      <dgm:spPr/>
      <dgm:t>
        <a:bodyPr/>
        <a:lstStyle/>
        <a:p>
          <a:endParaRPr lang="nb-NO"/>
        </a:p>
      </dgm:t>
    </dgm:pt>
    <dgm:pt modelId="{BBDDB193-2B18-49CF-8519-76A1FC920044}" type="sibTrans" cxnId="{500889F1-D0D0-4E7B-8216-F1F2DC712881}">
      <dgm:prSet/>
      <dgm:spPr/>
      <dgm:t>
        <a:bodyPr/>
        <a:lstStyle/>
        <a:p>
          <a:endParaRPr lang="nb-NO"/>
        </a:p>
      </dgm:t>
    </dgm:pt>
    <dgm:pt modelId="{FAEA020D-8822-4960-B06A-0D7B661B41A5}">
      <dgm:prSet/>
      <dgm:spPr/>
      <dgm:t>
        <a:bodyPr/>
        <a:lstStyle/>
        <a:p>
          <a:r>
            <a:rPr lang="nb-NO"/>
            <a:t>Skrive rapport</a:t>
          </a:r>
        </a:p>
      </dgm:t>
    </dgm:pt>
    <dgm:pt modelId="{17ADD8DE-720B-4564-B4CD-61507C169F86}" type="parTrans" cxnId="{F65E4AA4-DBC5-4A16-A6D6-BE3B82682C88}">
      <dgm:prSet/>
      <dgm:spPr/>
      <dgm:t>
        <a:bodyPr/>
        <a:lstStyle/>
        <a:p>
          <a:endParaRPr lang="nb-NO"/>
        </a:p>
      </dgm:t>
    </dgm:pt>
    <dgm:pt modelId="{6C89C961-E2CF-4084-A3B9-AE2E54C82DE9}" type="sibTrans" cxnId="{F65E4AA4-DBC5-4A16-A6D6-BE3B82682C88}">
      <dgm:prSet/>
      <dgm:spPr/>
      <dgm:t>
        <a:bodyPr/>
        <a:lstStyle/>
        <a:p>
          <a:endParaRPr lang="nb-NO"/>
        </a:p>
      </dgm:t>
    </dgm:pt>
    <dgm:pt modelId="{6C1E8419-9F25-490C-82A0-3446859F6E1E}" type="pres">
      <dgm:prSet presAssocID="{68979C28-1BEB-48FA-95EA-31359384EE24}" presName="CompostProcess" presStyleCnt="0">
        <dgm:presLayoutVars>
          <dgm:dir/>
          <dgm:resizeHandles val="exact"/>
        </dgm:presLayoutVars>
      </dgm:prSet>
      <dgm:spPr/>
    </dgm:pt>
    <dgm:pt modelId="{F72EE0AC-F004-4B89-8DCD-6CB8EF8BBA46}" type="pres">
      <dgm:prSet presAssocID="{68979C28-1BEB-48FA-95EA-31359384EE24}" presName="arrow" presStyleLbl="bgShp" presStyleIdx="0" presStyleCnt="1"/>
      <dgm:spPr/>
    </dgm:pt>
    <dgm:pt modelId="{B91E57E8-C4BB-4A26-9456-9290D2492104}" type="pres">
      <dgm:prSet presAssocID="{68979C28-1BEB-48FA-95EA-31359384EE24}" presName="linearProcess" presStyleCnt="0"/>
      <dgm:spPr/>
    </dgm:pt>
    <dgm:pt modelId="{43BD53A0-68C6-4D1E-9851-C09471F0DD3C}" type="pres">
      <dgm:prSet presAssocID="{DAC1819E-3D3B-4DC5-8BBD-A49538350CD2}" presName="textNode" presStyleLbl="node1" presStyleIdx="0" presStyleCnt="7">
        <dgm:presLayoutVars>
          <dgm:bulletEnabled val="1"/>
        </dgm:presLayoutVars>
      </dgm:prSet>
      <dgm:spPr/>
    </dgm:pt>
    <dgm:pt modelId="{02CCA586-8A21-453A-86E6-EAB2D5D616C8}" type="pres">
      <dgm:prSet presAssocID="{6E766A4C-E13D-4EAD-9B19-29E2CA8E29C4}" presName="sibTrans" presStyleCnt="0"/>
      <dgm:spPr/>
    </dgm:pt>
    <dgm:pt modelId="{C72E2EFE-ACBE-4EC6-A0BE-7159026A6365}" type="pres">
      <dgm:prSet presAssocID="{2B7CECA0-3ED8-49D8-B344-03FFB85320BB}" presName="textNode" presStyleLbl="node1" presStyleIdx="1" presStyleCnt="7">
        <dgm:presLayoutVars>
          <dgm:bulletEnabled val="1"/>
        </dgm:presLayoutVars>
      </dgm:prSet>
      <dgm:spPr/>
    </dgm:pt>
    <dgm:pt modelId="{62744981-95ED-4980-97BF-717343629806}" type="pres">
      <dgm:prSet presAssocID="{B6F2F845-5CFB-43F4-980F-76C1D37DEA2E}" presName="sibTrans" presStyleCnt="0"/>
      <dgm:spPr/>
    </dgm:pt>
    <dgm:pt modelId="{863AC191-A230-4EC2-8FD8-2A7A7E5B2A2C}" type="pres">
      <dgm:prSet presAssocID="{D4CB5CDA-1F56-4D1F-A8E7-2C6756617F43}" presName="textNode" presStyleLbl="node1" presStyleIdx="2" presStyleCnt="7">
        <dgm:presLayoutVars>
          <dgm:bulletEnabled val="1"/>
        </dgm:presLayoutVars>
      </dgm:prSet>
      <dgm:spPr/>
    </dgm:pt>
    <dgm:pt modelId="{DA704268-F538-4014-BC1C-12E21AA92D9A}" type="pres">
      <dgm:prSet presAssocID="{10B6E1A4-998E-4632-8162-390AE452DC53}" presName="sibTrans" presStyleCnt="0"/>
      <dgm:spPr/>
    </dgm:pt>
    <dgm:pt modelId="{753F8A06-4B96-4054-9BBA-64C0C87E0D3E}" type="pres">
      <dgm:prSet presAssocID="{C350A26A-D700-42A8-9FE4-952F382F63D1}" presName="textNode" presStyleLbl="node1" presStyleIdx="3" presStyleCnt="7">
        <dgm:presLayoutVars>
          <dgm:bulletEnabled val="1"/>
        </dgm:presLayoutVars>
      </dgm:prSet>
      <dgm:spPr/>
    </dgm:pt>
    <dgm:pt modelId="{CAB02A94-7E38-4595-918A-8AA91269835E}" type="pres">
      <dgm:prSet presAssocID="{07C1E1BB-C4E1-4264-A4EC-BE15AD14D60E}" presName="sibTrans" presStyleCnt="0"/>
      <dgm:spPr/>
    </dgm:pt>
    <dgm:pt modelId="{B34E38A8-BC9B-417A-9676-5564CC769912}" type="pres">
      <dgm:prSet presAssocID="{C2146156-55E8-42B6-B5FD-CE342946E571}" presName="textNode" presStyleLbl="node1" presStyleIdx="4" presStyleCnt="7">
        <dgm:presLayoutVars>
          <dgm:bulletEnabled val="1"/>
        </dgm:presLayoutVars>
      </dgm:prSet>
      <dgm:spPr/>
    </dgm:pt>
    <dgm:pt modelId="{F8B08025-FEF3-4176-8E05-AEC2040DF6C6}" type="pres">
      <dgm:prSet presAssocID="{23AEE619-1273-4A3F-9454-1F76BDCAB252}" presName="sibTrans" presStyleCnt="0"/>
      <dgm:spPr/>
    </dgm:pt>
    <dgm:pt modelId="{89EAF36C-7F84-469D-BC6D-C125B1900CC5}" type="pres">
      <dgm:prSet presAssocID="{2DF020D8-C198-4ADC-8F87-0A5597452FA1}" presName="textNode" presStyleLbl="node1" presStyleIdx="5" presStyleCnt="7">
        <dgm:presLayoutVars>
          <dgm:bulletEnabled val="1"/>
        </dgm:presLayoutVars>
      </dgm:prSet>
      <dgm:spPr/>
    </dgm:pt>
    <dgm:pt modelId="{60DB9765-4236-4385-AB0E-0C3BF3E8F06D}" type="pres">
      <dgm:prSet presAssocID="{BBDDB193-2B18-49CF-8519-76A1FC920044}" presName="sibTrans" presStyleCnt="0"/>
      <dgm:spPr/>
    </dgm:pt>
    <dgm:pt modelId="{991E9F74-D92A-432D-A838-74BDE612321E}" type="pres">
      <dgm:prSet presAssocID="{FAEA020D-8822-4960-B06A-0D7B661B41A5}" presName="textNode" presStyleLbl="node1" presStyleIdx="6" presStyleCnt="7">
        <dgm:presLayoutVars>
          <dgm:bulletEnabled val="1"/>
        </dgm:presLayoutVars>
      </dgm:prSet>
      <dgm:spPr/>
    </dgm:pt>
  </dgm:ptLst>
  <dgm:cxnLst>
    <dgm:cxn modelId="{07664912-DA89-43DD-A925-CD22833109CB}" srcId="{68979C28-1BEB-48FA-95EA-31359384EE24}" destId="{C350A26A-D700-42A8-9FE4-952F382F63D1}" srcOrd="3" destOrd="0" parTransId="{357E181A-B26B-4053-B08E-FE343C4BDA2C}" sibTransId="{07C1E1BB-C4E1-4264-A4EC-BE15AD14D60E}"/>
    <dgm:cxn modelId="{E80FFF4F-5CA2-4152-808D-96B4BD061FB1}" srcId="{68979C28-1BEB-48FA-95EA-31359384EE24}" destId="{2B7CECA0-3ED8-49D8-B344-03FFB85320BB}" srcOrd="1" destOrd="0" parTransId="{406835A3-267F-49E6-BA0D-4FE208F3C558}" sibTransId="{B6F2F845-5CFB-43F4-980F-76C1D37DEA2E}"/>
    <dgm:cxn modelId="{24E3DF74-DC27-4F5A-BD7C-FB74A608FCC6}" type="presOf" srcId="{D4CB5CDA-1F56-4D1F-A8E7-2C6756617F43}" destId="{863AC191-A230-4EC2-8FD8-2A7A7E5B2A2C}" srcOrd="0" destOrd="0" presId="urn:microsoft.com/office/officeart/2005/8/layout/hProcess9"/>
    <dgm:cxn modelId="{4DE0FE79-956B-4B70-A93F-08D14E6261F5}" type="presOf" srcId="{2DF020D8-C198-4ADC-8F87-0A5597452FA1}" destId="{89EAF36C-7F84-469D-BC6D-C125B1900CC5}" srcOrd="0" destOrd="0" presId="urn:microsoft.com/office/officeart/2005/8/layout/hProcess9"/>
    <dgm:cxn modelId="{4D2C0E9B-608F-4DF5-B0C1-E79B137BCF98}" srcId="{68979C28-1BEB-48FA-95EA-31359384EE24}" destId="{C2146156-55E8-42B6-B5FD-CE342946E571}" srcOrd="4" destOrd="0" parTransId="{A62E0D49-8681-4E72-ACE4-6E4453076739}" sibTransId="{23AEE619-1273-4A3F-9454-1F76BDCAB252}"/>
    <dgm:cxn modelId="{7AB6FDA2-19B8-4607-93FE-B40AD543770F}" type="presOf" srcId="{DAC1819E-3D3B-4DC5-8BBD-A49538350CD2}" destId="{43BD53A0-68C6-4D1E-9851-C09471F0DD3C}" srcOrd="0" destOrd="0" presId="urn:microsoft.com/office/officeart/2005/8/layout/hProcess9"/>
    <dgm:cxn modelId="{F65E4AA4-DBC5-4A16-A6D6-BE3B82682C88}" srcId="{68979C28-1BEB-48FA-95EA-31359384EE24}" destId="{FAEA020D-8822-4960-B06A-0D7B661B41A5}" srcOrd="6" destOrd="0" parTransId="{17ADD8DE-720B-4564-B4CD-61507C169F86}" sibTransId="{6C89C961-E2CF-4084-A3B9-AE2E54C82DE9}"/>
    <dgm:cxn modelId="{28379BBB-DC56-4032-BB4F-355308E6D6A2}" type="presOf" srcId="{C2146156-55E8-42B6-B5FD-CE342946E571}" destId="{B34E38A8-BC9B-417A-9676-5564CC769912}" srcOrd="0" destOrd="0" presId="urn:microsoft.com/office/officeart/2005/8/layout/hProcess9"/>
    <dgm:cxn modelId="{D0A5A7C1-94E0-41AE-9FFA-AA01FB6A42F7}" type="presOf" srcId="{2B7CECA0-3ED8-49D8-B344-03FFB85320BB}" destId="{C72E2EFE-ACBE-4EC6-A0BE-7159026A6365}" srcOrd="0" destOrd="0" presId="urn:microsoft.com/office/officeart/2005/8/layout/hProcess9"/>
    <dgm:cxn modelId="{96A201DA-9B3C-49DF-9492-6EFA5D69EC90}" type="presOf" srcId="{68979C28-1BEB-48FA-95EA-31359384EE24}" destId="{6C1E8419-9F25-490C-82A0-3446859F6E1E}" srcOrd="0" destOrd="0" presId="urn:microsoft.com/office/officeart/2005/8/layout/hProcess9"/>
    <dgm:cxn modelId="{16C222DA-36A3-4E15-9063-3201E9117B1F}" srcId="{68979C28-1BEB-48FA-95EA-31359384EE24}" destId="{DAC1819E-3D3B-4DC5-8BBD-A49538350CD2}" srcOrd="0" destOrd="0" parTransId="{6758DD9B-B067-4648-8D7F-0DC7B56D7757}" sibTransId="{6E766A4C-E13D-4EAD-9B19-29E2CA8E29C4}"/>
    <dgm:cxn modelId="{57A3BADF-CF9A-4527-AF5F-F3C640ECE1B9}" srcId="{68979C28-1BEB-48FA-95EA-31359384EE24}" destId="{D4CB5CDA-1F56-4D1F-A8E7-2C6756617F43}" srcOrd="2" destOrd="0" parTransId="{BFED925E-434B-4515-BE80-D6DD8F0E2B9F}" sibTransId="{10B6E1A4-998E-4632-8162-390AE452DC53}"/>
    <dgm:cxn modelId="{CF1593E4-F1D2-4116-9A9F-F373DBDAC4A7}" type="presOf" srcId="{C350A26A-D700-42A8-9FE4-952F382F63D1}" destId="{753F8A06-4B96-4054-9BBA-64C0C87E0D3E}" srcOrd="0" destOrd="0" presId="urn:microsoft.com/office/officeart/2005/8/layout/hProcess9"/>
    <dgm:cxn modelId="{500889F1-D0D0-4E7B-8216-F1F2DC712881}" srcId="{68979C28-1BEB-48FA-95EA-31359384EE24}" destId="{2DF020D8-C198-4ADC-8F87-0A5597452FA1}" srcOrd="5" destOrd="0" parTransId="{A57F5E07-6D0D-433F-B338-44B4FEF2B0D1}" sibTransId="{BBDDB193-2B18-49CF-8519-76A1FC920044}"/>
    <dgm:cxn modelId="{D9AF49F7-DAF5-4649-B4C7-DBB299BACC91}" type="presOf" srcId="{FAEA020D-8822-4960-B06A-0D7B661B41A5}" destId="{991E9F74-D92A-432D-A838-74BDE612321E}" srcOrd="0" destOrd="0" presId="urn:microsoft.com/office/officeart/2005/8/layout/hProcess9"/>
    <dgm:cxn modelId="{AF99CC38-CEF0-4050-AB16-01B9BEE5A3EA}" type="presParOf" srcId="{6C1E8419-9F25-490C-82A0-3446859F6E1E}" destId="{F72EE0AC-F004-4B89-8DCD-6CB8EF8BBA46}" srcOrd="0" destOrd="0" presId="urn:microsoft.com/office/officeart/2005/8/layout/hProcess9"/>
    <dgm:cxn modelId="{CE7DE55E-60C0-4D3A-B4EE-1CB3674B2DA2}" type="presParOf" srcId="{6C1E8419-9F25-490C-82A0-3446859F6E1E}" destId="{B91E57E8-C4BB-4A26-9456-9290D2492104}" srcOrd="1" destOrd="0" presId="urn:microsoft.com/office/officeart/2005/8/layout/hProcess9"/>
    <dgm:cxn modelId="{44340D9F-A83A-46DA-A7F9-3477D70CB2C3}" type="presParOf" srcId="{B91E57E8-C4BB-4A26-9456-9290D2492104}" destId="{43BD53A0-68C6-4D1E-9851-C09471F0DD3C}" srcOrd="0" destOrd="0" presId="urn:microsoft.com/office/officeart/2005/8/layout/hProcess9"/>
    <dgm:cxn modelId="{7723821F-2C4A-497E-AEDD-329D862D537D}" type="presParOf" srcId="{B91E57E8-C4BB-4A26-9456-9290D2492104}" destId="{02CCA586-8A21-453A-86E6-EAB2D5D616C8}" srcOrd="1" destOrd="0" presId="urn:microsoft.com/office/officeart/2005/8/layout/hProcess9"/>
    <dgm:cxn modelId="{E54A73FF-13A8-41F8-AA37-F761C71B0435}" type="presParOf" srcId="{B91E57E8-C4BB-4A26-9456-9290D2492104}" destId="{C72E2EFE-ACBE-4EC6-A0BE-7159026A6365}" srcOrd="2" destOrd="0" presId="urn:microsoft.com/office/officeart/2005/8/layout/hProcess9"/>
    <dgm:cxn modelId="{D63D42D1-7CC9-4DC4-81C1-E72A9DE6E0BB}" type="presParOf" srcId="{B91E57E8-C4BB-4A26-9456-9290D2492104}" destId="{62744981-95ED-4980-97BF-717343629806}" srcOrd="3" destOrd="0" presId="urn:microsoft.com/office/officeart/2005/8/layout/hProcess9"/>
    <dgm:cxn modelId="{61453412-92D4-4497-84DD-1D15DF859981}" type="presParOf" srcId="{B91E57E8-C4BB-4A26-9456-9290D2492104}" destId="{863AC191-A230-4EC2-8FD8-2A7A7E5B2A2C}" srcOrd="4" destOrd="0" presId="urn:microsoft.com/office/officeart/2005/8/layout/hProcess9"/>
    <dgm:cxn modelId="{66766655-4B8B-4A3A-93E8-0773DD9AE7F0}" type="presParOf" srcId="{B91E57E8-C4BB-4A26-9456-9290D2492104}" destId="{DA704268-F538-4014-BC1C-12E21AA92D9A}" srcOrd="5" destOrd="0" presId="urn:microsoft.com/office/officeart/2005/8/layout/hProcess9"/>
    <dgm:cxn modelId="{84653613-9949-461D-8CA2-1E82B54CB0BE}" type="presParOf" srcId="{B91E57E8-C4BB-4A26-9456-9290D2492104}" destId="{753F8A06-4B96-4054-9BBA-64C0C87E0D3E}" srcOrd="6" destOrd="0" presId="urn:microsoft.com/office/officeart/2005/8/layout/hProcess9"/>
    <dgm:cxn modelId="{6AC37A09-83AA-4B7E-9B6D-D37C3ABCA7F6}" type="presParOf" srcId="{B91E57E8-C4BB-4A26-9456-9290D2492104}" destId="{CAB02A94-7E38-4595-918A-8AA91269835E}" srcOrd="7" destOrd="0" presId="urn:microsoft.com/office/officeart/2005/8/layout/hProcess9"/>
    <dgm:cxn modelId="{8A91D2DB-5A8B-454B-9473-D9AFBF5B77D9}" type="presParOf" srcId="{B91E57E8-C4BB-4A26-9456-9290D2492104}" destId="{B34E38A8-BC9B-417A-9676-5564CC769912}" srcOrd="8" destOrd="0" presId="urn:microsoft.com/office/officeart/2005/8/layout/hProcess9"/>
    <dgm:cxn modelId="{E08A8B99-66B0-488C-9822-4730777A2567}" type="presParOf" srcId="{B91E57E8-C4BB-4A26-9456-9290D2492104}" destId="{F8B08025-FEF3-4176-8E05-AEC2040DF6C6}" srcOrd="9" destOrd="0" presId="urn:microsoft.com/office/officeart/2005/8/layout/hProcess9"/>
    <dgm:cxn modelId="{C30CEA9B-B50C-48C8-86A7-A6BDCB918016}" type="presParOf" srcId="{B91E57E8-C4BB-4A26-9456-9290D2492104}" destId="{89EAF36C-7F84-469D-BC6D-C125B1900CC5}" srcOrd="10" destOrd="0" presId="urn:microsoft.com/office/officeart/2005/8/layout/hProcess9"/>
    <dgm:cxn modelId="{83B48CFB-8813-4AB1-949D-7FD6BBCBC8B3}" type="presParOf" srcId="{B91E57E8-C4BB-4A26-9456-9290D2492104}" destId="{60DB9765-4236-4385-AB0E-0C3BF3E8F06D}" srcOrd="11" destOrd="0" presId="urn:microsoft.com/office/officeart/2005/8/layout/hProcess9"/>
    <dgm:cxn modelId="{51672F2B-14CB-429A-82D3-AE0CFE20C8FD}" type="presParOf" srcId="{B91E57E8-C4BB-4A26-9456-9290D2492104}" destId="{991E9F74-D92A-432D-A838-74BDE612321E}"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EE0AC-F004-4B89-8DCD-6CB8EF8BBA46}">
      <dsp:nvSpPr>
        <dsp:cNvPr id="0" name=""/>
        <dsp:cNvSpPr/>
      </dsp:nvSpPr>
      <dsp:spPr>
        <a:xfrm>
          <a:off x="745331" y="0"/>
          <a:ext cx="8447087" cy="520858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53A0-68C6-4D1E-9851-C09471F0DD3C}">
      <dsp:nvSpPr>
        <dsp:cNvPr id="0" name=""/>
        <dsp:cNvSpPr/>
      </dsp:nvSpPr>
      <dsp:spPr>
        <a:xfrm>
          <a:off x="84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Rollefordeling i teamet</a:t>
          </a:r>
        </a:p>
      </dsp:txBody>
      <dsp:txXfrm>
        <a:off x="67293" y="1629020"/>
        <a:ext cx="1228214" cy="1950547"/>
      </dsp:txXfrm>
    </dsp:sp>
    <dsp:sp modelId="{C72E2EFE-ACBE-4EC6-A0BE-7159026A6365}">
      <dsp:nvSpPr>
        <dsp:cNvPr id="0" name=""/>
        <dsp:cNvSpPr/>
      </dsp:nvSpPr>
      <dsp:spPr>
        <a:xfrm>
          <a:off x="143000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Formulere mål og utarbeide problemstilling</a:t>
          </a:r>
        </a:p>
      </dsp:txBody>
      <dsp:txXfrm>
        <a:off x="1496451" y="1629020"/>
        <a:ext cx="1228214" cy="1950547"/>
      </dsp:txXfrm>
    </dsp:sp>
    <dsp:sp modelId="{863AC191-A230-4EC2-8FD8-2A7A7E5B2A2C}">
      <dsp:nvSpPr>
        <dsp:cNvPr id="0" name=""/>
        <dsp:cNvSpPr/>
      </dsp:nvSpPr>
      <dsp:spPr>
        <a:xfrm>
          <a:off x="2859165"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Innhente data</a:t>
          </a:r>
        </a:p>
      </dsp:txBody>
      <dsp:txXfrm>
        <a:off x="2925609" y="1629020"/>
        <a:ext cx="1228214" cy="1950547"/>
      </dsp:txXfrm>
    </dsp:sp>
    <dsp:sp modelId="{753F8A06-4B96-4054-9BBA-64C0C87E0D3E}">
      <dsp:nvSpPr>
        <dsp:cNvPr id="0" name=""/>
        <dsp:cNvSpPr/>
      </dsp:nvSpPr>
      <dsp:spPr>
        <a:xfrm>
          <a:off x="4288323" y="1562576"/>
          <a:ext cx="1361102" cy="2083435"/>
        </a:xfrm>
        <a:prstGeom prst="roundRect">
          <a:avLst/>
        </a:prstGeom>
        <a:solidFill>
          <a:schemeClr val="accent6"/>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Velge hovedområder</a:t>
          </a:r>
        </a:p>
      </dsp:txBody>
      <dsp:txXfrm>
        <a:off x="4354767" y="1629020"/>
        <a:ext cx="1228214" cy="1950547"/>
      </dsp:txXfrm>
    </dsp:sp>
    <dsp:sp modelId="{B34E38A8-BC9B-417A-9676-5564CC769912}">
      <dsp:nvSpPr>
        <dsp:cNvPr id="0" name=""/>
        <dsp:cNvSpPr/>
      </dsp:nvSpPr>
      <dsp:spPr>
        <a:xfrm>
          <a:off x="5717481"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Analysere data</a:t>
          </a:r>
        </a:p>
      </dsp:txBody>
      <dsp:txXfrm>
        <a:off x="5783925" y="1629020"/>
        <a:ext cx="1228214" cy="1950547"/>
      </dsp:txXfrm>
    </dsp:sp>
    <dsp:sp modelId="{89EAF36C-7F84-469D-BC6D-C125B1900CC5}">
      <dsp:nvSpPr>
        <dsp:cNvPr id="0" name=""/>
        <dsp:cNvSpPr/>
      </dsp:nvSpPr>
      <dsp:spPr>
        <a:xfrm>
          <a:off x="714663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Planlegge tiltak</a:t>
          </a:r>
        </a:p>
      </dsp:txBody>
      <dsp:txXfrm>
        <a:off x="7213083" y="1629020"/>
        <a:ext cx="1228214" cy="1950547"/>
      </dsp:txXfrm>
    </dsp:sp>
    <dsp:sp modelId="{991E9F74-D92A-432D-A838-74BDE612321E}">
      <dsp:nvSpPr>
        <dsp:cNvPr id="0" name=""/>
        <dsp:cNvSpPr/>
      </dsp:nvSpPr>
      <dsp:spPr>
        <a:xfrm>
          <a:off x="857579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Skrive rapport</a:t>
          </a:r>
        </a:p>
      </dsp:txBody>
      <dsp:txXfrm>
        <a:off x="8642241" y="1629020"/>
        <a:ext cx="1228214" cy="1950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EE0AC-F004-4B89-8DCD-6CB8EF8BBA46}">
      <dsp:nvSpPr>
        <dsp:cNvPr id="0" name=""/>
        <dsp:cNvSpPr/>
      </dsp:nvSpPr>
      <dsp:spPr>
        <a:xfrm>
          <a:off x="745331" y="0"/>
          <a:ext cx="8447087" cy="520858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53A0-68C6-4D1E-9851-C09471F0DD3C}">
      <dsp:nvSpPr>
        <dsp:cNvPr id="0" name=""/>
        <dsp:cNvSpPr/>
      </dsp:nvSpPr>
      <dsp:spPr>
        <a:xfrm>
          <a:off x="84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Rollefordeling i teamet</a:t>
          </a:r>
        </a:p>
      </dsp:txBody>
      <dsp:txXfrm>
        <a:off x="67293" y="1629020"/>
        <a:ext cx="1228214" cy="1950547"/>
      </dsp:txXfrm>
    </dsp:sp>
    <dsp:sp modelId="{C72E2EFE-ACBE-4EC6-A0BE-7159026A6365}">
      <dsp:nvSpPr>
        <dsp:cNvPr id="0" name=""/>
        <dsp:cNvSpPr/>
      </dsp:nvSpPr>
      <dsp:spPr>
        <a:xfrm>
          <a:off x="143000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b-NO" sz="1200" kern="1200"/>
            <a:t>Formulere mål og utarbeide problemstilling</a:t>
          </a:r>
        </a:p>
      </dsp:txBody>
      <dsp:txXfrm>
        <a:off x="1496451" y="1629020"/>
        <a:ext cx="1228214" cy="1950547"/>
      </dsp:txXfrm>
    </dsp:sp>
    <dsp:sp modelId="{863AC191-A230-4EC2-8FD8-2A7A7E5B2A2C}">
      <dsp:nvSpPr>
        <dsp:cNvPr id="0" name=""/>
        <dsp:cNvSpPr/>
      </dsp:nvSpPr>
      <dsp:spPr>
        <a:xfrm>
          <a:off x="2859165"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Innhente data</a:t>
          </a:r>
        </a:p>
      </dsp:txBody>
      <dsp:txXfrm>
        <a:off x="2925609" y="1629020"/>
        <a:ext cx="1228214" cy="1950547"/>
      </dsp:txXfrm>
    </dsp:sp>
    <dsp:sp modelId="{753F8A06-4B96-4054-9BBA-64C0C87E0D3E}">
      <dsp:nvSpPr>
        <dsp:cNvPr id="0" name=""/>
        <dsp:cNvSpPr/>
      </dsp:nvSpPr>
      <dsp:spPr>
        <a:xfrm>
          <a:off x="4288323"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Velge hovedområder</a:t>
          </a:r>
        </a:p>
      </dsp:txBody>
      <dsp:txXfrm>
        <a:off x="4354767" y="1629020"/>
        <a:ext cx="1228214" cy="1950547"/>
      </dsp:txXfrm>
    </dsp:sp>
    <dsp:sp modelId="{B34E38A8-BC9B-417A-9676-5564CC769912}">
      <dsp:nvSpPr>
        <dsp:cNvPr id="0" name=""/>
        <dsp:cNvSpPr/>
      </dsp:nvSpPr>
      <dsp:spPr>
        <a:xfrm>
          <a:off x="5717481" y="1562576"/>
          <a:ext cx="1361102" cy="2083435"/>
        </a:xfrm>
        <a:prstGeom prst="roundRect">
          <a:avLst/>
        </a:prstGeom>
        <a:solidFill>
          <a:schemeClr val="accent6"/>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Analysere data</a:t>
          </a:r>
        </a:p>
      </dsp:txBody>
      <dsp:txXfrm>
        <a:off x="5783925" y="1629020"/>
        <a:ext cx="1228214" cy="1950547"/>
      </dsp:txXfrm>
    </dsp:sp>
    <dsp:sp modelId="{89EAF36C-7F84-469D-BC6D-C125B1900CC5}">
      <dsp:nvSpPr>
        <dsp:cNvPr id="0" name=""/>
        <dsp:cNvSpPr/>
      </dsp:nvSpPr>
      <dsp:spPr>
        <a:xfrm>
          <a:off x="714663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Planlegge tiltak</a:t>
          </a:r>
        </a:p>
      </dsp:txBody>
      <dsp:txXfrm>
        <a:off x="7213083" y="1629020"/>
        <a:ext cx="1228214" cy="1950547"/>
      </dsp:txXfrm>
    </dsp:sp>
    <dsp:sp modelId="{991E9F74-D92A-432D-A838-74BDE612321E}">
      <dsp:nvSpPr>
        <dsp:cNvPr id="0" name=""/>
        <dsp:cNvSpPr/>
      </dsp:nvSpPr>
      <dsp:spPr>
        <a:xfrm>
          <a:off x="857579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Skrive rapport</a:t>
          </a:r>
        </a:p>
      </dsp:txBody>
      <dsp:txXfrm>
        <a:off x="8642241" y="1629020"/>
        <a:ext cx="1228214" cy="19505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8AC30-671F-4BC8-80F9-144B240AC2B9}" type="datetimeFigureOut">
              <a:rPr lang="nb-NO" smtClean="0"/>
              <a:t>01.07.2025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7B032F-A9D3-4FD4-9215-634C131C3515}" type="slidenum">
              <a:rPr lang="nb-NO" smtClean="0"/>
              <a:t>‹#›</a:t>
            </a:fld>
            <a:endParaRPr lang="nb-NO"/>
          </a:p>
        </p:txBody>
      </p:sp>
    </p:spTree>
    <p:extLst>
      <p:ext uri="{BB962C8B-B14F-4D97-AF65-F5344CB8AC3E}">
        <p14:creationId xmlns:p14="http://schemas.microsoft.com/office/powerpoint/2010/main" val="416594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D1106-5C54-42FD-AB72-9E484DF5C86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698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43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 denne delen går vi gjennom hva analyse er og hvordan </a:t>
            </a:r>
            <a:r>
              <a:rPr lang="nb-NO" dirty="0"/>
              <a:t>man </a:t>
            </a:r>
            <a:r>
              <a:rPr lang="nb-NO"/>
              <a:t>gjør det</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98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0" dirty="0">
              <a:ea typeface="Calibri"/>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73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Hvordan gjør man</a:t>
            </a:r>
            <a:r>
              <a:rPr lang="nb-NO" baseline="0"/>
              <a:t> det? Ha disse spørsmålene i bakhodet hele veien.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83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Målet med dette skjemaet er å sortere funnene inn i de hovedområdene dere nå har bestemt.</a:t>
            </a:r>
          </a:p>
          <a:p>
            <a:endParaRPr lang="nb-NO"/>
          </a:p>
          <a:p>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Her har spørsmålene flyttet seg til raden øverst, og hovedområdene ligger i den første kolonnen.</a:t>
            </a:r>
            <a:endParaRPr lang="nb-NO"/>
          </a:p>
        </p:txBody>
      </p:sp>
      <p:sp>
        <p:nvSpPr>
          <p:cNvPr id="4" name="Plassholder for lysbildenummer 3"/>
          <p:cNvSpPr>
            <a:spLocks noGrp="1"/>
          </p:cNvSpPr>
          <p:nvPr>
            <p:ph type="sldNum" sz="quarter" idx="10"/>
          </p:nvPr>
        </p:nvSpPr>
        <p:spPr/>
        <p:txBody>
          <a:bodyPr/>
          <a:lstStyle/>
          <a:p>
            <a:fld id="{BF7B032F-A9D3-4FD4-9215-634C131C3515}" type="slidenum">
              <a:rPr lang="nb-NO" smtClean="0"/>
              <a:t>15</a:t>
            </a:fld>
            <a:endParaRPr lang="nb-NO"/>
          </a:p>
        </p:txBody>
      </p:sp>
    </p:spTree>
    <p:extLst>
      <p:ext uri="{BB962C8B-B14F-4D97-AF65-F5344CB8AC3E}">
        <p14:creationId xmlns:p14="http://schemas.microsoft.com/office/powerpoint/2010/main" val="2694284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9C3F0-4B55-67FF-2DE4-6875BE431AC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C12DF1B-E6D5-F204-EA2B-0E325DCE4C0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D74EBC2-0CE1-4F73-0463-6AEA0F5EB3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Analyseverktøy 2: Oppsummering av funn knyttet til tre utvalgte</a:t>
            </a:r>
            <a:r>
              <a:rPr lang="nb-NO" baseline="0"/>
              <a:t> hovedområder. Skjemaet finner dere i vedlegg 7</a:t>
            </a: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I</a:t>
            </a:r>
            <a:r>
              <a:rPr lang="nb-NO" baseline="0"/>
              <a:t> d</a:t>
            </a:r>
            <a:r>
              <a:rPr lang="nb-NO"/>
              <a:t>ette skjemaet legger man inn alle funnene samlet, delt inn etter hovedområdene</a:t>
            </a:r>
            <a:r>
              <a:rPr lang="nb-NO" baseline="0"/>
              <a:t> i kolonnen til venstre. </a:t>
            </a:r>
            <a:r>
              <a:rPr lang="nb-NO"/>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Her er det fylt inn med eksempel</a:t>
            </a:r>
            <a:r>
              <a:rPr lang="nb-NO" baseline="0"/>
              <a:t> fra Gamle Oslos SAT-rapport «Hvor skal vi ellers være?» fra 2015, for å illustrere hvordan det kan se ut. </a:t>
            </a:r>
            <a:r>
              <a:rPr lang="nb-NO"/>
              <a:t>Forklar</a:t>
            </a:r>
            <a:r>
              <a:rPr lang="nb-NO" baseline="0"/>
              <a:t> grundig hvordan teamet skal fylle inn dataene. Datakildene har ulike farger fordi de er kopiert inn fra </a:t>
            </a:r>
            <a:r>
              <a:rPr lang="nb-NO" i="1" baseline="0"/>
              <a:t>Analyseverktøy 1: for oppsamling av data til utvelgelse av hovedområder.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Fargekodene:   </a:t>
            </a:r>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Lilla: Internt kvalitativt møte	</a:t>
            </a:r>
          </a:p>
          <a:p>
            <a:r>
              <a:rPr lang="nb-NO" sz="1200" kern="1200">
                <a:solidFill>
                  <a:schemeClr val="tx1"/>
                </a:solidFill>
                <a:effectLst/>
                <a:latin typeface="+mn-lt"/>
                <a:ea typeface="+mn-ea"/>
                <a:cs typeface="+mn-cs"/>
              </a:rPr>
              <a:t>Rød: Interne kvantitative data </a:t>
            </a:r>
          </a:p>
          <a:p>
            <a:r>
              <a:rPr lang="nb-NO" sz="1200" kern="1200">
                <a:solidFill>
                  <a:schemeClr val="tx1"/>
                </a:solidFill>
                <a:effectLst/>
                <a:latin typeface="+mn-lt"/>
                <a:ea typeface="+mn-ea"/>
                <a:cs typeface="+mn-cs"/>
              </a:rPr>
              <a:t>Grønn: Målgruppemøte			</a:t>
            </a:r>
          </a:p>
          <a:p>
            <a:r>
              <a:rPr lang="nb-NO" sz="1200" kern="1200">
                <a:solidFill>
                  <a:schemeClr val="tx1"/>
                </a:solidFill>
                <a:effectLst/>
                <a:latin typeface="+mn-lt"/>
                <a:ea typeface="+mn-ea"/>
                <a:cs typeface="+mn-cs"/>
              </a:rPr>
              <a:t>Blå: Møte med samarbeidspartnere		</a:t>
            </a:r>
          </a:p>
          <a:p>
            <a:r>
              <a:rPr lang="nb-NO" sz="1200" kern="1200">
                <a:solidFill>
                  <a:schemeClr val="tx1"/>
                </a:solidFill>
                <a:effectLst/>
                <a:latin typeface="+mn-lt"/>
                <a:ea typeface="+mn-ea"/>
                <a:cs typeface="+mn-cs"/>
              </a:rPr>
              <a:t>Gul: Åpent møte</a:t>
            </a:r>
          </a:p>
          <a:p>
            <a:r>
              <a:rPr lang="nb-NO" sz="1200" kern="1200">
                <a:solidFill>
                  <a:schemeClr val="tx1"/>
                </a:solidFill>
                <a:effectLst/>
                <a:latin typeface="+mn-lt"/>
                <a:ea typeface="+mn-ea"/>
                <a:cs typeface="+mn-cs"/>
              </a:rPr>
              <a:t>Brun: Eksterne data (funn fra litteratur/rapporter/statistikk)</a:t>
            </a:r>
          </a:p>
          <a:p>
            <a:endParaRPr lang="nb-NO"/>
          </a:p>
        </p:txBody>
      </p:sp>
      <p:sp>
        <p:nvSpPr>
          <p:cNvPr id="4" name="Plassholder for lysbildenummer 3">
            <a:extLst>
              <a:ext uri="{FF2B5EF4-FFF2-40B4-BE49-F238E27FC236}">
                <a16:creationId xmlns:a16="http://schemas.microsoft.com/office/drawing/2014/main" id="{D3A2CA43-9C2B-58CA-7F06-433954D9035D}"/>
              </a:ext>
            </a:extLst>
          </p:cNvPr>
          <p:cNvSpPr>
            <a:spLocks noGrp="1"/>
          </p:cNvSpPr>
          <p:nvPr>
            <p:ph type="sldNum" sz="quarter" idx="10"/>
          </p:nvPr>
        </p:nvSpPr>
        <p:spPr/>
        <p:txBody>
          <a:bodyPr/>
          <a:lstStyle/>
          <a:p>
            <a:fld id="{BF7B032F-A9D3-4FD4-9215-634C131C3515}" type="slidenum">
              <a:rPr lang="nb-NO" smtClean="0"/>
              <a:t>16</a:t>
            </a:fld>
            <a:endParaRPr lang="nb-NO"/>
          </a:p>
        </p:txBody>
      </p:sp>
    </p:spTree>
    <p:extLst>
      <p:ext uri="{BB962C8B-B14F-4D97-AF65-F5344CB8AC3E}">
        <p14:creationId xmlns:p14="http://schemas.microsoft.com/office/powerpoint/2010/main" val="2445134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Dette</a:t>
            </a:r>
            <a:r>
              <a:rPr lang="nb-NO" baseline="0"/>
              <a:t> kan være en fin oppgave å gjøre sammen med teamet </a:t>
            </a:r>
            <a:r>
              <a:rPr lang="nb-NO" dirty="0"/>
              <a:t>dersom</a:t>
            </a:r>
            <a:r>
              <a:rPr lang="nb-NO" baseline="0"/>
              <a:t> man har kommet dit i prosessen.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(Se eksempel forrige bilde).</a:t>
            </a:r>
            <a:endParaRPr lang="nb-NO" dirty="0">
              <a:ea typeface="Calibri"/>
              <a:cs typeface="Calibri"/>
            </a:endParaRP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AFEA-6CC6-46EC-BEEE-0F539E04441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359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C467-5297-0C65-6703-4F2E3822B3D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45A6279-AC43-9B7B-CE81-802689DD718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886B5D5-1701-59A7-F394-C5DAE98BDB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Til neste gang skal teamet analysere datamaterialet.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Kan også være nyttig at veileder allerede nå avtaler noen stoppunkt for skriveren, for veiledning på rapporten.</a:t>
            </a:r>
          </a:p>
          <a:p>
            <a:endParaRPr lang="nb-NO" dirty="0"/>
          </a:p>
        </p:txBody>
      </p:sp>
      <p:sp>
        <p:nvSpPr>
          <p:cNvPr id="4" name="Plassholder for lysbildenummer 3">
            <a:extLst>
              <a:ext uri="{FF2B5EF4-FFF2-40B4-BE49-F238E27FC236}">
                <a16:creationId xmlns:a16="http://schemas.microsoft.com/office/drawing/2014/main" id="{F2C40EE7-184C-BBA7-F66B-D528F62125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B360B-9492-437E-B9E1-90D1BA4CB04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279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88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47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34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Så,</a:t>
            </a:r>
            <a:r>
              <a:rPr lang="nb-NO" baseline="0"/>
              <a:t> hva betyr det å velge hovedområder?</a:t>
            </a:r>
          </a:p>
          <a:p>
            <a:endParaRPr lang="nb-NO" baseline="0"/>
          </a:p>
          <a:p>
            <a:r>
              <a:rPr lang="nb-NO" baseline="0"/>
              <a:t>Så langt i prosessen har dere hatt en rollefordeling i teamet, laget en problemstilling og mål for kartleggingen, og dere er i gang med eller har ferdigstilt innhentingen av data.</a:t>
            </a:r>
            <a:endParaRPr lang="nb-NO" baseline="0" dirty="0">
              <a:ea typeface="Calibri"/>
              <a:cs typeface="Calibri"/>
            </a:endParaRPr>
          </a:p>
          <a:p>
            <a:endParaRPr lang="nb-NO" baseline="0"/>
          </a:p>
          <a:p>
            <a:r>
              <a:rPr lang="nb-NO" baseline="0"/>
              <a:t>Nå starter analysedelen av </a:t>
            </a:r>
            <a:r>
              <a:rPr lang="nb-NO" dirty="0"/>
              <a:t>SAT-en</a:t>
            </a:r>
            <a:r>
              <a:rPr lang="nb-NO" baseline="0"/>
              <a:t>, og den starter med å velge hovedområder.</a:t>
            </a:r>
            <a:endParaRPr lang="nb-NO" baseline="0" dirty="0">
              <a:ea typeface="Calibri"/>
              <a:cs typeface="Calibri"/>
            </a:endParaRPr>
          </a:p>
        </p:txBody>
      </p:sp>
      <p:sp>
        <p:nvSpPr>
          <p:cNvPr id="4" name="Plassholder for lysbildenummer 3"/>
          <p:cNvSpPr>
            <a:spLocks noGrp="1"/>
          </p:cNvSpPr>
          <p:nvPr>
            <p:ph type="sldNum" sz="quarter" idx="10"/>
          </p:nvPr>
        </p:nvSpPr>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E7FFFE31-86A2-4733-A283-7F08BDC64E4A}"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17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Dette skjemaet har kun et utvalg av spørsmålene fra intervjuguiden, se vedlegg i manualen/på nettsiden for skjema med alle spørsmålene. </a:t>
            </a:r>
          </a:p>
          <a:p>
            <a:endParaRPr lang="nb-NO"/>
          </a:p>
          <a:p>
            <a:r>
              <a:rPr lang="nb-NO"/>
              <a:t>Målet med dette skjemaet er å sortere det dere har av data, og se om dere ser noen temaer som går igjen – </a:t>
            </a:r>
            <a:r>
              <a:rPr lang="nb-NO" dirty="0"/>
              <a:t>som </a:t>
            </a:r>
            <a:r>
              <a:rPr lang="nb-NO"/>
              <a:t>rett og slett </a:t>
            </a:r>
            <a:r>
              <a:rPr lang="nb-NO" dirty="0"/>
              <a:t>kan være </a:t>
            </a:r>
            <a:r>
              <a:rPr lang="nb-NO"/>
              <a:t>hovedområder i </a:t>
            </a:r>
            <a:r>
              <a:rPr lang="nb-NO" dirty="0"/>
              <a:t>SAT-en</a:t>
            </a:r>
            <a:r>
              <a:rPr lang="nb-NO"/>
              <a:t>.</a:t>
            </a:r>
            <a:endParaRPr lang="nb-NO" dirty="0">
              <a:ea typeface="Calibri"/>
              <a:cs typeface="Calibri"/>
            </a:endParaRPr>
          </a:p>
          <a:p>
            <a:endParaRPr lang="nb-NO"/>
          </a:p>
          <a:p>
            <a:endParaRPr lang="nb-NO"/>
          </a:p>
        </p:txBody>
      </p:sp>
      <p:sp>
        <p:nvSpPr>
          <p:cNvPr id="4" name="Plassholder for lysbildenummer 3"/>
          <p:cNvSpPr>
            <a:spLocks noGrp="1"/>
          </p:cNvSpPr>
          <p:nvPr>
            <p:ph type="sldNum" sz="quarter" idx="10"/>
          </p:nvPr>
        </p:nvSpPr>
        <p:spPr/>
        <p:txBody>
          <a:bodyPr/>
          <a:lstStyle/>
          <a:p>
            <a:fld id="{BF7B032F-A9D3-4FD4-9215-634C131C3515}" type="slidenum">
              <a:rPr lang="nb-NO" smtClean="0"/>
              <a:t>6</a:t>
            </a:fld>
            <a:endParaRPr lang="nb-NO"/>
          </a:p>
        </p:txBody>
      </p:sp>
    </p:spTree>
    <p:extLst>
      <p:ext uri="{BB962C8B-B14F-4D97-AF65-F5344CB8AC3E}">
        <p14:creationId xmlns:p14="http://schemas.microsoft.com/office/powerpoint/2010/main" val="1755815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AEEF3-B6A2-2D10-35EF-125F2725964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9A356F5-CF01-126D-7DFC-4BDF7EF2CC7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67AC024-62BF-53D2-B859-B44655904263}"/>
              </a:ext>
            </a:extLst>
          </p:cNvPr>
          <p:cNvSpPr>
            <a:spLocks noGrp="1"/>
          </p:cNvSpPr>
          <p:nvPr>
            <p:ph type="body" idx="1"/>
          </p:nvPr>
        </p:nvSpPr>
        <p:spPr/>
        <p:txBody>
          <a:bodyPr/>
          <a:lstStyle/>
          <a:p>
            <a:pPr>
              <a:defRPr/>
            </a:pPr>
            <a:r>
              <a:rPr lang="nb-NO" dirty="0"/>
              <a:t>Eksempel fra Gamle Oslo. </a:t>
            </a:r>
            <a:r>
              <a:rPr lang="nb-NO"/>
              <a:t>Hovedområdene i denne </a:t>
            </a:r>
            <a:r>
              <a:rPr lang="nb-NO" dirty="0"/>
              <a:t>SAT-en </a:t>
            </a:r>
            <a:r>
              <a:rPr lang="nb-NO"/>
              <a:t>ble identitet, fritid og brukermedvirkning</a:t>
            </a:r>
            <a:r>
              <a:rPr lang="nb-NO"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 </a:t>
            </a:r>
            <a:endParaRPr lang="nb-NO" dirty="0">
              <a:ea typeface="Calibri"/>
              <a:cs typeface="Calibri"/>
            </a:endParaRPr>
          </a:p>
          <a:p>
            <a:pPr>
              <a:defRPr/>
            </a:pPr>
            <a:r>
              <a:rPr lang="nb-NO"/>
              <a:t>«Analyseverktøy 1 – for</a:t>
            </a:r>
            <a:r>
              <a:rPr lang="nb-NO" baseline="0"/>
              <a:t> oppsamling av data til utvelgelse av </a:t>
            </a:r>
            <a:r>
              <a:rPr lang="nb-NO"/>
              <a:t>hovedområder» presenteres for teamet. Her er det fylt inn med eksempel</a:t>
            </a:r>
            <a:r>
              <a:rPr lang="nb-NO" baseline="0"/>
              <a:t> fra Gamle Oslos SAT-rapport «Hvor skal vi ellers være?» fra 2015, for å illustrere hvordan det kan se ut. </a:t>
            </a:r>
            <a:r>
              <a:rPr lang="nb-NO"/>
              <a:t>Forklar</a:t>
            </a:r>
            <a:r>
              <a:rPr lang="nb-NO" baseline="0"/>
              <a:t> grundig hvordan teamet skal fylle inn dataene. Det at datakildene har ulike farger er fordi de skal kopieres inn i et større skjema senere der det er viktig at man ser fargen/datakilden. </a:t>
            </a:r>
            <a:r>
              <a:rPr lang="nb-NO" dirty="0"/>
              <a:t>Det er også nyttig å ha mer utfyllende informasjon og sitater i boksene – her er kun hovedtemaene skrevet inn.</a:t>
            </a: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Her er den ene kolonnen tom fordi de ikke fikk gjennomført dette gruppemøtet. Det var kun en politiker som dukket opp. Dette kan være en utfordring for små tjenester, og kan være et fint tema til opplæringen/veiledningen av teamet. Hvordan inviterer vi inn, hvem kan bistå osv.?  </a:t>
            </a:r>
            <a:endParaRPr lang="nb-NO" baseline="0" dirty="0">
              <a:ea typeface="Calibri"/>
              <a:cs typeface="Calibri"/>
            </a:endParaRPr>
          </a:p>
          <a:p>
            <a:pPr algn="l"/>
            <a:r>
              <a:rPr lang="nb-NO" b="0" i="0" dirty="0">
                <a:solidFill>
                  <a:srgbClr val="000000"/>
                </a:solidFill>
                <a:effectLst/>
                <a:latin typeface="Times New Roman"/>
                <a:cs typeface="Times New Roman"/>
              </a:rPr>
              <a:t>Spørsmål til møtet 1,5 - 2 t.</a:t>
            </a:r>
          </a:p>
          <a:p>
            <a:pPr algn="l"/>
            <a:r>
              <a:rPr lang="nb-NO" b="0" i="0" dirty="0">
                <a:solidFill>
                  <a:srgbClr val="000000"/>
                </a:solidFill>
                <a:effectLst/>
                <a:latin typeface="Times New Roman"/>
                <a:cs typeface="Times New Roman"/>
              </a:rPr>
              <a:t>1. Hvordan vil dere beskrive nåværende situasjon når det gjelder (tema for analyse) i (geografisk område)?</a:t>
            </a:r>
          </a:p>
          <a:p>
            <a:pPr algn="l"/>
            <a:r>
              <a:rPr lang="nb-NO" b="0" i="0" dirty="0">
                <a:solidFill>
                  <a:srgbClr val="000000"/>
                </a:solidFill>
                <a:effectLst/>
                <a:latin typeface="Times New Roman"/>
                <a:cs typeface="Times New Roman"/>
              </a:rPr>
              <a:t>a. Hva bekymrer dere?</a:t>
            </a:r>
          </a:p>
          <a:p>
            <a:pPr algn="l"/>
            <a:r>
              <a:rPr lang="nb-NO" b="0" i="0" dirty="0">
                <a:solidFill>
                  <a:srgbClr val="000000"/>
                </a:solidFill>
                <a:effectLst/>
                <a:latin typeface="Times New Roman"/>
                <a:cs typeface="Times New Roman"/>
              </a:rPr>
              <a:t>b. Hvilke positive trekk vil dere fremheve?</a:t>
            </a:r>
          </a:p>
          <a:p>
            <a:pPr algn="l"/>
            <a:r>
              <a:rPr lang="nb-NO" b="0" i="0" dirty="0">
                <a:solidFill>
                  <a:srgbClr val="000000"/>
                </a:solidFill>
                <a:effectLst/>
                <a:latin typeface="Times New Roman"/>
                <a:cs typeface="Times New Roman"/>
              </a:rPr>
              <a:t>2. Hvilke tanker har dere gjort dere om årsaken til (tema for analyse) i (geografisk område)?</a:t>
            </a:r>
          </a:p>
          <a:p>
            <a:pPr algn="l"/>
            <a:r>
              <a:rPr lang="nb-NO" b="0" i="0" dirty="0">
                <a:solidFill>
                  <a:srgbClr val="000000"/>
                </a:solidFill>
                <a:effectLst/>
                <a:latin typeface="Times New Roman"/>
                <a:cs typeface="Times New Roman"/>
              </a:rPr>
              <a:t>3. Hvordan vil dere beskrive utviklingen over tid når det gjelder (tema for analyse)?</a:t>
            </a:r>
          </a:p>
          <a:p>
            <a:pPr algn="l"/>
            <a:r>
              <a:rPr lang="nb-NO" b="0" i="0" dirty="0">
                <a:solidFill>
                  <a:srgbClr val="000000"/>
                </a:solidFill>
                <a:effectLst/>
                <a:latin typeface="Times New Roman"/>
                <a:cs typeface="Times New Roman"/>
              </a:rPr>
              <a:t>a. Hvilke positive trekk ser dere?</a:t>
            </a:r>
          </a:p>
          <a:p>
            <a:pPr algn="l"/>
            <a:r>
              <a:rPr lang="nb-NO" b="0" i="0" dirty="0">
                <a:solidFill>
                  <a:srgbClr val="000000"/>
                </a:solidFill>
                <a:effectLst/>
                <a:latin typeface="Times New Roman"/>
                <a:cs typeface="Times New Roman"/>
              </a:rPr>
              <a:t>b. Hvordan vil dere beskrive det som har vært negativt ved utviklingen over tid?</a:t>
            </a:r>
          </a:p>
          <a:p>
            <a:pPr algn="l"/>
            <a:r>
              <a:rPr lang="nb-NO" b="0" i="0" dirty="0">
                <a:solidFill>
                  <a:srgbClr val="000000"/>
                </a:solidFill>
                <a:effectLst/>
                <a:latin typeface="Times New Roman"/>
                <a:cs typeface="Times New Roman"/>
              </a:rPr>
              <a:t>4. Hvordan vil dere beskrive problemene eller konsekvensene som (tema for analyse) fører til?</a:t>
            </a:r>
          </a:p>
          <a:p>
            <a:pPr algn="l"/>
            <a:r>
              <a:rPr lang="nb-NO" b="0" i="0" dirty="0">
                <a:solidFill>
                  <a:srgbClr val="000000"/>
                </a:solidFill>
                <a:effectLst/>
                <a:latin typeface="Times New Roman"/>
                <a:cs typeface="Times New Roman"/>
              </a:rPr>
              <a:t>5. Hvilke grupper er særskilt utsatt?</a:t>
            </a:r>
          </a:p>
          <a:p>
            <a:pPr algn="l"/>
            <a:r>
              <a:rPr lang="nb-NO" b="0" i="0" dirty="0">
                <a:solidFill>
                  <a:srgbClr val="000000"/>
                </a:solidFill>
                <a:effectLst/>
                <a:latin typeface="Times New Roman"/>
                <a:cs typeface="Times New Roman"/>
              </a:rPr>
              <a:t>a. Hva er grunnen til dette?</a:t>
            </a:r>
          </a:p>
          <a:p>
            <a:pPr algn="l"/>
            <a:r>
              <a:rPr lang="nb-NO" b="0" i="0" dirty="0">
                <a:solidFill>
                  <a:srgbClr val="000000"/>
                </a:solidFill>
                <a:effectLst/>
                <a:latin typeface="Times New Roman"/>
                <a:cs typeface="Times New Roman"/>
              </a:rPr>
              <a:t>b. Hvilke andre grupper vil evt. kunne bli utsatt?</a:t>
            </a:r>
          </a:p>
          <a:p>
            <a:pPr algn="l"/>
            <a:r>
              <a:rPr lang="nb-NO" b="0" i="0" dirty="0">
                <a:solidFill>
                  <a:srgbClr val="000000"/>
                </a:solidFill>
                <a:effectLst/>
                <a:latin typeface="Times New Roman"/>
                <a:cs typeface="Times New Roman"/>
              </a:rPr>
              <a:t>6. Hvilke grupper ser ut til å klare seg bra?</a:t>
            </a:r>
          </a:p>
          <a:p>
            <a:pPr algn="l"/>
            <a:r>
              <a:rPr lang="nb-NO" b="0" i="0" dirty="0">
                <a:solidFill>
                  <a:srgbClr val="000000"/>
                </a:solidFill>
                <a:effectLst/>
                <a:latin typeface="Times New Roman"/>
                <a:cs typeface="Times New Roman"/>
              </a:rPr>
              <a:t>a. Hva er grunnen til dette?</a:t>
            </a:r>
          </a:p>
          <a:p>
            <a:pPr algn="l"/>
            <a:r>
              <a:rPr lang="nb-NO" b="0" i="0" dirty="0">
                <a:solidFill>
                  <a:srgbClr val="000000"/>
                </a:solidFill>
                <a:effectLst/>
                <a:latin typeface="Times New Roman"/>
                <a:cs typeface="Times New Roman"/>
              </a:rPr>
              <a:t>7. Hva gjøres for å løse (tema for analyse) i dag, slik dere ser det?</a:t>
            </a:r>
          </a:p>
          <a:p>
            <a:pPr algn="l"/>
            <a:r>
              <a:rPr lang="nb-NO" b="0" i="0" dirty="0">
                <a:solidFill>
                  <a:srgbClr val="000000"/>
                </a:solidFill>
                <a:effectLst/>
                <a:latin typeface="Times New Roman"/>
                <a:cs typeface="Times New Roman"/>
              </a:rPr>
              <a:t>8. Hvilke planer foreligger?</a:t>
            </a:r>
          </a:p>
          <a:p>
            <a:pPr algn="l"/>
            <a:r>
              <a:rPr lang="nb-NO" b="0" i="0" dirty="0">
                <a:solidFill>
                  <a:srgbClr val="000000"/>
                </a:solidFill>
                <a:effectLst/>
                <a:latin typeface="Times New Roman"/>
                <a:cs typeface="Times New Roman"/>
              </a:rPr>
              <a:t>9. Hva tenker dere at vi i denne tjenesten kan bidra med for å bedre situasjonen?</a:t>
            </a:r>
          </a:p>
          <a:p>
            <a:pPr algn="l"/>
            <a:r>
              <a:rPr lang="nb-NO" b="0" i="0" dirty="0">
                <a:solidFill>
                  <a:srgbClr val="000000"/>
                </a:solidFill>
                <a:effectLst/>
                <a:latin typeface="Times New Roman"/>
                <a:cs typeface="Times New Roman"/>
              </a:rPr>
              <a:t>a. Er det noe vi bør gjøre som vi ikke gjør i dag?</a:t>
            </a:r>
          </a:p>
          <a:p>
            <a:pPr algn="l"/>
            <a:r>
              <a:rPr lang="nb-NO" b="0" i="0" dirty="0">
                <a:solidFill>
                  <a:srgbClr val="000000"/>
                </a:solidFill>
                <a:effectLst/>
                <a:latin typeface="Times New Roman"/>
                <a:cs typeface="Times New Roman"/>
              </a:rPr>
              <a:t>b. Er det noe vi bør gjøre annerledes?</a:t>
            </a:r>
          </a:p>
          <a:p>
            <a:pPr algn="l"/>
            <a:r>
              <a:rPr lang="nb-NO" b="0" i="0" dirty="0">
                <a:solidFill>
                  <a:srgbClr val="000000"/>
                </a:solidFill>
                <a:effectLst/>
                <a:latin typeface="Times New Roman"/>
                <a:cs typeface="Times New Roman"/>
              </a:rPr>
              <a:t>10. Er det noe dere tenker vi har behov for å vite og som vi ikke har kommet inn på?</a:t>
            </a:r>
          </a:p>
          <a:p>
            <a:endParaRPr lang="nb-NO"/>
          </a:p>
        </p:txBody>
      </p:sp>
      <p:sp>
        <p:nvSpPr>
          <p:cNvPr id="4" name="Plassholder for lysbildenummer 3">
            <a:extLst>
              <a:ext uri="{FF2B5EF4-FFF2-40B4-BE49-F238E27FC236}">
                <a16:creationId xmlns:a16="http://schemas.microsoft.com/office/drawing/2014/main" id="{75482713-7EBD-2DD4-FD4B-A0F2F25CF235}"/>
              </a:ext>
            </a:extLst>
          </p:cNvPr>
          <p:cNvSpPr>
            <a:spLocks noGrp="1"/>
          </p:cNvSpPr>
          <p:nvPr>
            <p:ph type="sldNum" sz="quarter" idx="10"/>
          </p:nvPr>
        </p:nvSpPr>
        <p:spPr/>
        <p:txBody>
          <a:bodyPr/>
          <a:lstStyle/>
          <a:p>
            <a:fld id="{BF7B032F-A9D3-4FD4-9215-634C131C3515}" type="slidenum">
              <a:rPr lang="nb-NO" smtClean="0"/>
              <a:t>7</a:t>
            </a:fld>
            <a:endParaRPr lang="nb-NO"/>
          </a:p>
        </p:txBody>
      </p:sp>
    </p:spTree>
    <p:extLst>
      <p:ext uri="{BB962C8B-B14F-4D97-AF65-F5344CB8AC3E}">
        <p14:creationId xmlns:p14="http://schemas.microsoft.com/office/powerpoint/2010/main" val="271692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Hvordan velger man hovedområder? Spørsmål det kan være hensiktsmessig å spørre seg i utvelgelsen er</a:t>
            </a:r>
            <a:r>
              <a:rPr lang="nb-NO" dirty="0"/>
              <a:t> disse</a:t>
            </a:r>
            <a:r>
              <a:rPr lang="nb-NO"/>
              <a:t>.</a:t>
            </a:r>
          </a:p>
          <a:p>
            <a:r>
              <a:rPr lang="nb-NO"/>
              <a:t> </a:t>
            </a:r>
            <a:endParaRPr lang="nb-NO" dirty="0">
              <a:ea typeface="Calibri"/>
              <a:cs typeface="Calibri"/>
            </a:endParaRPr>
          </a:p>
          <a:p>
            <a:r>
              <a:rPr lang="nb-NO"/>
              <a:t>Når man har svart på disse spørsmålene, vil det være hensiktsmessig å velge to til fire hovedområder for videre analyse. Hovedområdene</a:t>
            </a:r>
            <a:r>
              <a:rPr lang="nb-NO" baseline="0"/>
              <a:t> i rapporten til Asker fra 2018</a:t>
            </a:r>
            <a:r>
              <a:rPr lang="nb-NO" dirty="0"/>
              <a:t> for eksempel</a:t>
            </a:r>
            <a:r>
              <a:rPr lang="nb-NO" baseline="0"/>
              <a:t> ble også tittelen på rapporten (Fellesskap – utenforskap). </a:t>
            </a:r>
            <a:endParaRPr lang="nb-NO">
              <a:cs typeface="Calibri"/>
            </a:endParaRP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925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dirty="0">
              <a:ea typeface="Calibri"/>
              <a:cs typeface="Calibri"/>
            </a:endParaRP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73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a:t>Det er sannsynlig at denne oppgaven</a:t>
            </a:r>
            <a:r>
              <a:rPr lang="nb-NO" baseline="0"/>
              <a:t> påbegynnes i dag, men at det er et såpass stort arbeid at det må ferdigstilles av teamet senere. </a:t>
            </a:r>
            <a:r>
              <a:rPr lang="nb-NO"/>
              <a:t>Begynn gjerne med en kolonne for å teste ut skjemaet.</a:t>
            </a:r>
            <a:endParaRPr lang="nb-NO" dirty="0">
              <a:ea typeface="Calibri"/>
              <a:cs typeface="Calibri"/>
            </a:endParaRPr>
          </a:p>
          <a:p>
            <a:r>
              <a:rPr lang="nb-NO">
                <a:cs typeface="Calibri"/>
              </a:rPr>
              <a:t>(Se eksempel forrige bilde).</a:t>
            </a:r>
            <a:endParaRPr lang="nb-NO">
              <a:ea typeface="Calibri"/>
              <a:cs typeface="Calibri"/>
            </a:endParaRP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AFEA-6CC6-46EC-BEEE-0F539E04441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898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12" name="Bilde 11">
            <a:extLst>
              <a:ext uri="{FF2B5EF4-FFF2-40B4-BE49-F238E27FC236}">
                <a16:creationId xmlns:a16="http://schemas.microsoft.com/office/drawing/2014/main" id="{31E6C82D-8F39-D949-9A2E-33E0ADE099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11046697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9290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8223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9759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874489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428472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304353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191747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4067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3219208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2169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DD6E9E5E-BF72-BB45-A042-66E50AE325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370218960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85520357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76437194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50152956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59707413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16961612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bg1"/>
                </a:solidFill>
                <a:latin typeface="Quire Sans" panose="020B0502040400020003" pitchFamily="34" charset="0"/>
                <a:cs typeface="Quire Sans" panose="020B0502040400020003" pitchFamily="34" charset="0"/>
              </a:rPr>
              <a:t>Et nettverk av</a:t>
            </a:r>
          </a:p>
          <a:p>
            <a:pPr algn="ctr"/>
            <a:r>
              <a:rPr lang="nb-NO" sz="3500" b="0" i="0">
                <a:solidFill>
                  <a:schemeClr val="bg1"/>
                </a:solidFill>
                <a:latin typeface="Quire Sans" panose="020B0502040400020003" pitchFamily="34" charset="0"/>
                <a:cs typeface="Quire Sans" panose="020B0502040400020003" pitchFamily="34" charset="0"/>
              </a:rPr>
              <a:t>kompetansesentre</a:t>
            </a:r>
          </a:p>
        </p:txBody>
      </p:sp>
      <p:pic>
        <p:nvPicPr>
          <p:cNvPr id="26" name="Bilde 25">
            <a:extLst>
              <a:ext uri="{FF2B5EF4-FFF2-40B4-BE49-F238E27FC236}">
                <a16:creationId xmlns:a16="http://schemas.microsoft.com/office/drawing/2014/main" id="{59CF681F-E1E2-A740-AE81-77A92BC221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658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D2677FA7-712A-4D4E-98F5-282869E28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827903"/>
            <a:ext cx="2654846" cy="601097"/>
          </a:xfrm>
          <a:prstGeom prst="rect">
            <a:avLst/>
          </a:prstGeom>
        </p:spPr>
      </p:pic>
    </p:spTree>
    <p:extLst>
      <p:ext uri="{BB962C8B-B14F-4D97-AF65-F5344CB8AC3E}">
        <p14:creationId xmlns:p14="http://schemas.microsoft.com/office/powerpoint/2010/main" val="1976549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C3C12E56-38C4-144C-834D-6C653466DD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86253297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EB11810E-E176-F54C-A97B-A3753BC383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23325318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23B23CB7-D869-0D41-9305-C510A6FD63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08195458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409379F5-B735-D64F-84E7-A7C2BB0E8E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380361867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7" name="Bilde 6">
            <a:extLst>
              <a:ext uri="{FF2B5EF4-FFF2-40B4-BE49-F238E27FC236}">
                <a16:creationId xmlns:a16="http://schemas.microsoft.com/office/drawing/2014/main" id="{1FDC1E5D-0025-A249-A7A6-7E3E2793ED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83884641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7" name="Bilde 6">
            <a:extLst>
              <a:ext uri="{FF2B5EF4-FFF2-40B4-BE49-F238E27FC236}">
                <a16:creationId xmlns:a16="http://schemas.microsoft.com/office/drawing/2014/main" id="{EC9BA5C1-F3CA-A648-A1D9-A1FD85442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45868314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a:p>
            <a:pPr lvl="1"/>
            <a:r>
              <a:rPr lang="nb-NO"/>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accent3"/>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1E377171-B8AC-9547-BA0C-A218C6AC59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4165870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3" name="Bilde 12">
            <a:extLst>
              <a:ext uri="{FF2B5EF4-FFF2-40B4-BE49-F238E27FC236}">
                <a16:creationId xmlns:a16="http://schemas.microsoft.com/office/drawing/2014/main" id="{4848BA20-1AC2-7A40-93A1-9906C570EA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48433579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6" name="Bilde 15">
            <a:extLst>
              <a:ext uri="{FF2B5EF4-FFF2-40B4-BE49-F238E27FC236}">
                <a16:creationId xmlns:a16="http://schemas.microsoft.com/office/drawing/2014/main" id="{80CE275F-4A74-FB4B-99B3-95E2CC9E32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91196323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1" name="Bilde 10">
            <a:extLst>
              <a:ext uri="{FF2B5EF4-FFF2-40B4-BE49-F238E27FC236}">
                <a16:creationId xmlns:a16="http://schemas.microsoft.com/office/drawing/2014/main" id="{100F686C-77DE-8F4E-BB50-2A61AE86B1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361915418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03115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68908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9104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398491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14725480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6816896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312093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447643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1879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40974500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522453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39295892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87800885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537012067"/>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93267801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08619545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12823054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bg1"/>
                </a:solidFill>
                <a:latin typeface="Quire Sans" panose="020B0502040400020003" pitchFamily="34" charset="0"/>
                <a:cs typeface="Quire Sans" panose="020B0502040400020003" pitchFamily="34" charset="0"/>
              </a:rPr>
              <a:t>Et nettverk av</a:t>
            </a:r>
          </a:p>
          <a:p>
            <a:pPr algn="ctr"/>
            <a:r>
              <a:rPr lang="nb-NO" sz="3500" b="0" i="0">
                <a:solidFill>
                  <a:schemeClr val="bg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6223906D-48BA-0E48-9125-72ED6FE80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47542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3B792BF-6327-0642-95E4-F48A2E89F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749186"/>
            <a:ext cx="2653200" cy="1258661"/>
          </a:xfrm>
          <a:prstGeom prst="rect">
            <a:avLst/>
          </a:prstGeom>
        </p:spPr>
      </p:pic>
    </p:spTree>
    <p:extLst>
      <p:ext uri="{BB962C8B-B14F-4D97-AF65-F5344CB8AC3E}">
        <p14:creationId xmlns:p14="http://schemas.microsoft.com/office/powerpoint/2010/main" val="2195027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accent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latin typeface="Quire Sans" panose="020B0502040400020003" pitchFamily="34" charset="0"/>
                <a:cs typeface="Quire Sans" panose="020B0502040400020003" pitchFamily="34" charset="0"/>
              </a:defRPr>
            </a:lvl1pPr>
          </a:lstStyle>
          <a:p>
            <a:pPr lvl="0"/>
            <a:r>
              <a:rPr lang="nb-NO"/>
              <a:t>Tittel</a:t>
            </a:r>
          </a:p>
        </p:txBody>
      </p:sp>
      <p:pic>
        <p:nvPicPr>
          <p:cNvPr id="5" name="Bilde 4">
            <a:extLst>
              <a:ext uri="{FF2B5EF4-FFF2-40B4-BE49-F238E27FC236}">
                <a16:creationId xmlns:a16="http://schemas.microsoft.com/office/drawing/2014/main" id="{157D64A3-2C21-A54A-93E9-4FC51682E3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836846743"/>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bg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pic>
        <p:nvPicPr>
          <p:cNvPr id="5" name="Bilde 4">
            <a:extLst>
              <a:ext uri="{FF2B5EF4-FFF2-40B4-BE49-F238E27FC236}">
                <a16:creationId xmlns:a16="http://schemas.microsoft.com/office/drawing/2014/main" id="{23C8050E-4354-5240-B079-A075FDA6D7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016595498"/>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tx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lIns="90000" tIns="720000" rIns="90000" bIns="46800" anchor="t" anchorCtr="1">
            <a:noAutofit/>
          </a:bodyPr>
          <a:lstStyle>
            <a:lvl1pPr marL="2160000" indent="0" algn="l">
              <a:spcBef>
                <a:spcPts val="0"/>
              </a:spcBef>
              <a:spcAft>
                <a:spcPts val="2000"/>
              </a:spcAft>
              <a:buFont typeface="Arial" panose="020B0604020202020204" pitchFamily="34" charset="0"/>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3" name="Plassholder for tekst 2">
            <a:extLst>
              <a:ext uri="{FF2B5EF4-FFF2-40B4-BE49-F238E27FC236}">
                <a16:creationId xmlns:a16="http://schemas.microsoft.com/office/drawing/2014/main" id="{FE344BFD-B789-384B-8B9C-23AE12C8383F}"/>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8" name="Bilde 7">
            <a:extLst>
              <a:ext uri="{FF2B5EF4-FFF2-40B4-BE49-F238E27FC236}">
                <a16:creationId xmlns:a16="http://schemas.microsoft.com/office/drawing/2014/main" id="{D36A1CD5-FCBC-FA41-A926-FBC7FF5E0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311006411"/>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tIns="720000" bIns="46800" anchor="t" anchorCtr="1">
            <a:noAutofit/>
          </a:bodyPr>
          <a:lstStyle>
            <a:lvl1pPr marL="2160000" indent="0" algn="ctr">
              <a:spcBef>
                <a:spcPts val="0"/>
              </a:spcBef>
              <a:spcAft>
                <a:spcPts val="2000"/>
              </a:spcAft>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latin typeface="Quire Sans" panose="020B0502040400020003" pitchFamily="34" charset="0"/>
                <a:cs typeface="Quire Sans" panose="020B0502040400020003" pitchFamily="34" charset="0"/>
              </a:defRPr>
            </a:lvl1pPr>
          </a:lstStyle>
          <a:p>
            <a:pPr lvl="0"/>
            <a:r>
              <a:rPr lang="nb-NO"/>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7" name="Plassholder for tekst 2">
            <a:extLst>
              <a:ext uri="{FF2B5EF4-FFF2-40B4-BE49-F238E27FC236}">
                <a16:creationId xmlns:a16="http://schemas.microsoft.com/office/drawing/2014/main" id="{213376B6-C11D-6540-9AA1-D3C36CE46456}"/>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8" name="Bilde 7">
            <a:extLst>
              <a:ext uri="{FF2B5EF4-FFF2-40B4-BE49-F238E27FC236}">
                <a16:creationId xmlns:a16="http://schemas.microsoft.com/office/drawing/2014/main" id="{574EE23B-846A-4E48-8C77-733F29A525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203051488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5E4177C6-2C2B-1742-9D4A-CB0C6F6854E5}"/>
              </a:ext>
            </a:extLst>
          </p:cNvPr>
          <p:cNvSpPr>
            <a:spLocks noGrp="1"/>
          </p:cNvSpPr>
          <p:nvPr>
            <p:ph idx="10"/>
          </p:nvPr>
        </p:nvSpPr>
        <p:spPr>
          <a:xfrm>
            <a:off x="1121663" y="2049289"/>
            <a:ext cx="7732059" cy="3507722"/>
          </a:xfrm>
        </p:spPr>
        <p:txBody>
          <a:bodyPr>
            <a:normAutofit/>
          </a:bodyPr>
          <a:lstStyle>
            <a:lvl1pPr marL="342900" indent="-342900">
              <a:lnSpc>
                <a:spcPct val="110000"/>
              </a:lnSpc>
              <a:spcAft>
                <a:spcPts val="600"/>
              </a:spcAft>
              <a:buClr>
                <a:schemeClr val="tx1"/>
              </a:buClr>
              <a:buSzPct val="100000"/>
              <a:buFont typeface="+mj-lt"/>
              <a:buAutoNum type="arabicPeriod"/>
              <a:defRPr sz="1800">
                <a:solidFill>
                  <a:schemeClr val="tx1"/>
                </a:solidFill>
              </a:defRPr>
            </a:lvl1pPr>
            <a:lvl2pPr marL="577800" indent="-228600">
              <a:lnSpc>
                <a:spcPct val="110000"/>
              </a:lnSpc>
              <a:spcAft>
                <a:spcPts val="600"/>
              </a:spcAft>
              <a:buClr>
                <a:schemeClr val="tx1"/>
              </a:buClr>
              <a:buSzPct val="100000"/>
              <a:buFont typeface="+mj-lt"/>
              <a:buAutoNum type="alphaLcParenR"/>
              <a:defRPr sz="1600">
                <a:solidFill>
                  <a:schemeClr val="tx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Rediger tekststiler i malen</a:t>
            </a:r>
          </a:p>
          <a:p>
            <a:pPr lvl="1"/>
            <a:r>
              <a:rPr lang="nb-NO"/>
              <a:t>Andre nivå</a:t>
            </a:r>
          </a:p>
        </p:txBody>
      </p:sp>
      <p:sp>
        <p:nvSpPr>
          <p:cNvPr id="8" name="TekstSylinder 7">
            <a:extLst>
              <a:ext uri="{FF2B5EF4-FFF2-40B4-BE49-F238E27FC236}">
                <a16:creationId xmlns:a16="http://schemas.microsoft.com/office/drawing/2014/main" id="{500769DF-98ED-7941-8498-4B583EFD378E}"/>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tx2"/>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BF0642EA-744E-2545-9579-9C289E7FCB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40507818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accent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ctr">
              <a:buNone/>
              <a:defRPr>
                <a:solidFill>
                  <a:schemeClr val="bg1"/>
                </a:solidFill>
              </a:defRPr>
            </a:lvl1pPr>
            <a:lvl2pPr marL="457200" indent="0">
              <a:buNone/>
              <a:defRPr>
                <a:solidFill>
                  <a:schemeClr val="bg1"/>
                </a:solidFill>
              </a:defRPr>
            </a:lvl2pPr>
          </a:lstStyle>
          <a:p>
            <a:pPr lvl="0"/>
            <a:r>
              <a:rPr lang="nb-NO"/>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Plassholder for tekst 2">
            <a:extLst>
              <a:ext uri="{FF2B5EF4-FFF2-40B4-BE49-F238E27FC236}">
                <a16:creationId xmlns:a16="http://schemas.microsoft.com/office/drawing/2014/main" id="{0FB4DC39-7DAB-6340-AF07-49B2E4C8A38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
        <p:nvSpPr>
          <p:cNvPr id="13" name="Plassholder for tekst 2">
            <a:extLst>
              <a:ext uri="{FF2B5EF4-FFF2-40B4-BE49-F238E27FC236}">
                <a16:creationId xmlns:a16="http://schemas.microsoft.com/office/drawing/2014/main" id="{58C675B7-4DAD-BF43-BB94-B009A4283466}"/>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B27CAED1-4FC1-B44C-AEDC-D9CCD7EC6D66}"/>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1" name="Bilde 10">
            <a:extLst>
              <a:ext uri="{FF2B5EF4-FFF2-40B4-BE49-F238E27FC236}">
                <a16:creationId xmlns:a16="http://schemas.microsoft.com/office/drawing/2014/main" id="{753FE7B2-2983-B24A-B7D5-B1D4D1869A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96064837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bg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l">
              <a:buNone/>
              <a:defRPr>
                <a:solidFill>
                  <a:schemeClr val="bg1"/>
                </a:solidFill>
              </a:defRPr>
            </a:lvl1pPr>
            <a:lvl2pPr marL="457200" indent="0" algn="ctr">
              <a:buNone/>
              <a:defRPr>
                <a:solidFill>
                  <a:schemeClr val="bg1"/>
                </a:solidFill>
              </a:defRPr>
            </a:lvl2pPr>
          </a:lstStyle>
          <a:p>
            <a:pPr lvl="0"/>
            <a:r>
              <a:rPr lang="nb-NO"/>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Plassholder for tekst 2">
            <a:extLst>
              <a:ext uri="{FF2B5EF4-FFF2-40B4-BE49-F238E27FC236}">
                <a16:creationId xmlns:a16="http://schemas.microsoft.com/office/drawing/2014/main" id="{BCA582D7-24B2-0844-A9F7-9150CAA2EF97}"/>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0" name="Plassholder for tekst 2">
            <a:extLst>
              <a:ext uri="{FF2B5EF4-FFF2-40B4-BE49-F238E27FC236}">
                <a16:creationId xmlns:a16="http://schemas.microsoft.com/office/drawing/2014/main" id="{9A755635-112B-FD4F-A178-F761B1AC443E}"/>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3" name="Plassholder for tekst 2">
            <a:extLst>
              <a:ext uri="{FF2B5EF4-FFF2-40B4-BE49-F238E27FC236}">
                <a16:creationId xmlns:a16="http://schemas.microsoft.com/office/drawing/2014/main" id="{B8DFE9F1-FC9C-1B41-9D7E-5DA564AB575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1" name="Bilde 10">
            <a:extLst>
              <a:ext uri="{FF2B5EF4-FFF2-40B4-BE49-F238E27FC236}">
                <a16:creationId xmlns:a16="http://schemas.microsoft.com/office/drawing/2014/main" id="{B2968944-742D-2F46-B0FB-4473D1684F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34675670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5C213F0-B608-054F-8556-F58641C252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a:p>
            <a:pPr lvl="1"/>
            <a:r>
              <a:rPr lang="nb-NO"/>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accent3"/>
                </a:solidFill>
                <a:latin typeface="Quire Sans" panose="020B0502040400020003" pitchFamily="34" charset="0"/>
                <a:cs typeface="Quire Sans" panose="020B0502040400020003" pitchFamily="34" charset="0"/>
              </a:rPr>
              <a:t>Agenda</a:t>
            </a:r>
          </a:p>
        </p:txBody>
      </p:sp>
    </p:spTree>
    <p:extLst>
      <p:ext uri="{BB962C8B-B14F-4D97-AF65-F5344CB8AC3E}">
        <p14:creationId xmlns:p14="http://schemas.microsoft.com/office/powerpoint/2010/main" val="597881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tx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1828800"/>
          </a:xfrm>
        </p:spPr>
        <p:txBody>
          <a:bodyPr>
            <a:normAutofit/>
          </a:bodyPr>
          <a:lstStyle>
            <a:lvl1pPr marL="0" indent="0">
              <a:buNone/>
              <a:defRPr sz="1800">
                <a:solidFill>
                  <a:schemeClr val="bg1"/>
                </a:solidFill>
              </a:defRPr>
            </a:lvl1pPr>
          </a:lstStyle>
          <a:p>
            <a:pPr lvl="0"/>
            <a:r>
              <a:rPr lang="nb-NO"/>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1" name="Plassholder for tekst 2">
            <a:extLst>
              <a:ext uri="{FF2B5EF4-FFF2-40B4-BE49-F238E27FC236}">
                <a16:creationId xmlns:a16="http://schemas.microsoft.com/office/drawing/2014/main" id="{BF514C30-76B3-3943-951A-47CAD50837CA}"/>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8ADAE745-E3BA-CA4D-8B6A-8E635844BB10}"/>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0" name="Bilde 9">
            <a:extLst>
              <a:ext uri="{FF2B5EF4-FFF2-40B4-BE49-F238E27FC236}">
                <a16:creationId xmlns:a16="http://schemas.microsoft.com/office/drawing/2014/main" id="{7F338C83-E24E-4049-A4C3-73826426E4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31310236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718111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507285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17520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12452718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64" name="Plassholder for bilde 63">
            <a:extLst>
              <a:ext uri="{FF2B5EF4-FFF2-40B4-BE49-F238E27FC236}">
                <a16:creationId xmlns:a16="http://schemas.microsoft.com/office/drawing/2014/main" id="{9C0700FC-8650-2548-8A35-875ABFF6DC90}"/>
              </a:ext>
            </a:extLst>
          </p:cNvPr>
          <p:cNvSpPr>
            <a:spLocks noGrp="1"/>
          </p:cNvSpPr>
          <p:nvPr>
            <p:ph type="pic" sz="quarter" idx="19" hasCustomPrompt="1"/>
          </p:nvPr>
        </p:nvSpPr>
        <p:spPr>
          <a:xfrm>
            <a:off x="6994525" y="2278385"/>
            <a:ext cx="3138015" cy="3870793"/>
          </a:xfrm>
          <a:custGeom>
            <a:avLst/>
            <a:gdLst>
              <a:gd name="connsiteX0" fmla="*/ 3138015 w 3138015"/>
              <a:gd name="connsiteY0" fmla="*/ 3406857 h 3870793"/>
              <a:gd name="connsiteX1" fmla="*/ 3138015 w 3138015"/>
              <a:gd name="connsiteY1" fmla="*/ 3870793 h 3870793"/>
              <a:gd name="connsiteX2" fmla="*/ 1682950 w 3138015"/>
              <a:gd name="connsiteY2" fmla="*/ 3870793 h 3870793"/>
              <a:gd name="connsiteX3" fmla="*/ 1741466 w 3138015"/>
              <a:gd name="connsiteY3" fmla="*/ 3787735 h 3870793"/>
              <a:gd name="connsiteX4" fmla="*/ 1916363 w 3138015"/>
              <a:gd name="connsiteY4" fmla="*/ 3625436 h 3870793"/>
              <a:gd name="connsiteX5" fmla="*/ 2529353 w 3138015"/>
              <a:gd name="connsiteY5" fmla="*/ 3466533 h 3870793"/>
              <a:gd name="connsiteX6" fmla="*/ 2931762 w 3138015"/>
              <a:gd name="connsiteY6" fmla="*/ 3419577 h 3870793"/>
              <a:gd name="connsiteX7" fmla="*/ 0 w 3138015"/>
              <a:gd name="connsiteY7" fmla="*/ 0 h 3870793"/>
              <a:gd name="connsiteX8" fmla="*/ 3138015 w 3138015"/>
              <a:gd name="connsiteY8" fmla="*/ 0 h 3870793"/>
              <a:gd name="connsiteX9" fmla="*/ 3138015 w 3138015"/>
              <a:gd name="connsiteY9" fmla="*/ 3383374 h 3870793"/>
              <a:gd name="connsiteX10" fmla="*/ 3096358 w 3138015"/>
              <a:gd name="connsiteY10" fmla="*/ 3383916 h 3870793"/>
              <a:gd name="connsiteX11" fmla="*/ 2856552 w 3138015"/>
              <a:gd name="connsiteY11" fmla="*/ 3399575 h 3870793"/>
              <a:gd name="connsiteX12" fmla="*/ 1951662 w 3138015"/>
              <a:gd name="connsiteY12" fmla="*/ 3576620 h 3870793"/>
              <a:gd name="connsiteX13" fmla="*/ 1648473 w 3138015"/>
              <a:gd name="connsiteY13" fmla="*/ 3866667 h 3870793"/>
              <a:gd name="connsiteX14" fmla="*/ 1645365 w 3138015"/>
              <a:gd name="connsiteY14" fmla="*/ 3870793 h 3870793"/>
              <a:gd name="connsiteX15" fmla="*/ 0 w 3138015"/>
              <a:gd name="connsiteY15"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8015" h="3870793">
                <a:moveTo>
                  <a:pt x="3138015" y="3406857"/>
                </a:moveTo>
                <a:lnTo>
                  <a:pt x="3138015" y="3870793"/>
                </a:lnTo>
                <a:lnTo>
                  <a:pt x="1682950" y="3870793"/>
                </a:lnTo>
                <a:lnTo>
                  <a:pt x="1741466" y="3787735"/>
                </a:lnTo>
                <a:cubicBezTo>
                  <a:pt x="1786459" y="3726905"/>
                  <a:pt x="1840809" y="3665380"/>
                  <a:pt x="1916363" y="3625436"/>
                </a:cubicBezTo>
                <a:cubicBezTo>
                  <a:pt x="2067471" y="3545547"/>
                  <a:pt x="2290101" y="3503541"/>
                  <a:pt x="2529353" y="3466533"/>
                </a:cubicBezTo>
                <a:cubicBezTo>
                  <a:pt x="2648980" y="3448030"/>
                  <a:pt x="2788895" y="3431239"/>
                  <a:pt x="2931762" y="3419577"/>
                </a:cubicBezTo>
                <a:close/>
                <a:moveTo>
                  <a:pt x="0" y="0"/>
                </a:moveTo>
                <a:lnTo>
                  <a:pt x="3138015" y="0"/>
                </a:lnTo>
                <a:lnTo>
                  <a:pt x="3138015" y="3383374"/>
                </a:lnTo>
                <a:lnTo>
                  <a:pt x="3096358" y="3383916"/>
                </a:lnTo>
                <a:cubicBezTo>
                  <a:pt x="3012491" y="3386666"/>
                  <a:pt x="2930393" y="3391484"/>
                  <a:pt x="2856552" y="3399575"/>
                </a:cubicBezTo>
                <a:cubicBezTo>
                  <a:pt x="2561186" y="3431937"/>
                  <a:pt x="2175111" y="3474081"/>
                  <a:pt x="1951662" y="3576620"/>
                </a:cubicBezTo>
                <a:cubicBezTo>
                  <a:pt x="1812007" y="3640707"/>
                  <a:pt x="1724365" y="3763379"/>
                  <a:pt x="1648473" y="3866667"/>
                </a:cubicBezTo>
                <a:lnTo>
                  <a:pt x="1645365" y="3870793"/>
                </a:lnTo>
                <a:lnTo>
                  <a:pt x="0" y="3870793"/>
                </a:lnTo>
                <a:close/>
              </a:path>
            </a:pathLst>
          </a:custGeom>
          <a:solidFill>
            <a:schemeClr val="tx1"/>
          </a:solidFill>
        </p:spPr>
        <p:txBody>
          <a:bodyPr wrap="square" tIns="360000" anchor="t" anchorCtr="1">
            <a:noAutofit/>
          </a:bodyPr>
          <a:lstStyle>
            <a:lvl1pPr marL="0" indent="0" algn="ctr">
              <a:buNone/>
              <a:defRPr>
                <a:solidFill>
                  <a:schemeClr val="bg1"/>
                </a:solidFill>
              </a:defRPr>
            </a:lvl1pPr>
            <a:lvl2pPr marL="457200" indent="0">
              <a:buNone/>
              <a:defRPr>
                <a:solidFill>
                  <a:schemeClr val="bg1"/>
                </a:solidFill>
              </a:defRPr>
            </a:lvl2pPr>
          </a:lstStyle>
          <a:p>
            <a:pPr lvl="1"/>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3" name="Friform 72">
            <a:extLst>
              <a:ext uri="{FF2B5EF4-FFF2-40B4-BE49-F238E27FC236}">
                <a16:creationId xmlns:a16="http://schemas.microsoft.com/office/drawing/2014/main" id="{7608AD10-9D66-7B48-B852-BF637FC9C116}"/>
              </a:ext>
            </a:extLst>
          </p:cNvPr>
          <p:cNvSpPr/>
          <p:nvPr userDrawn="1"/>
        </p:nvSpPr>
        <p:spPr>
          <a:xfrm>
            <a:off x="12647285" y="3517635"/>
            <a:ext cx="16320" cy="26266"/>
          </a:xfrm>
          <a:custGeom>
            <a:avLst/>
            <a:gdLst>
              <a:gd name="connsiteX0" fmla="*/ 100 w 16320"/>
              <a:gd name="connsiteY0" fmla="*/ 0 h 26266"/>
              <a:gd name="connsiteX1" fmla="*/ 10411 w 16320"/>
              <a:gd name="connsiteY1" fmla="*/ 15836 h 26266"/>
              <a:gd name="connsiteX2" fmla="*/ 16320 w 16320"/>
              <a:gd name="connsiteY2" fmla="*/ 26193 h 26266"/>
              <a:gd name="connsiteX3" fmla="*/ 15374 w 16320"/>
              <a:gd name="connsiteY3" fmla="*/ 26266 h 26266"/>
              <a:gd name="connsiteX4" fmla="*/ 0 w 16320"/>
              <a:gd name="connsiteY4" fmla="*/ 622 h 26266"/>
              <a:gd name="connsiteX5" fmla="*/ 100 w 16320"/>
              <a:gd name="connsiteY5" fmla="*/ 0 h 2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20" h="26266">
                <a:moveTo>
                  <a:pt x="100" y="0"/>
                </a:moveTo>
                <a:lnTo>
                  <a:pt x="10411" y="15836"/>
                </a:lnTo>
                <a:lnTo>
                  <a:pt x="16320" y="26193"/>
                </a:lnTo>
                <a:lnTo>
                  <a:pt x="15374" y="26266"/>
                </a:lnTo>
                <a:cubicBezTo>
                  <a:pt x="3071" y="13924"/>
                  <a:pt x="14834" y="20424"/>
                  <a:pt x="0" y="622"/>
                </a:cubicBezTo>
                <a:lnTo>
                  <a:pt x="1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2" name="Friform 71">
            <a:extLst>
              <a:ext uri="{FF2B5EF4-FFF2-40B4-BE49-F238E27FC236}">
                <a16:creationId xmlns:a16="http://schemas.microsoft.com/office/drawing/2014/main" id="{315E6E63-1A90-9A48-8047-AD5F51C4F524}"/>
              </a:ext>
            </a:extLst>
          </p:cNvPr>
          <p:cNvSpPr/>
          <p:nvPr userDrawn="1"/>
        </p:nvSpPr>
        <p:spPr>
          <a:xfrm>
            <a:off x="10132540" y="4517260"/>
            <a:ext cx="2059460" cy="1170210"/>
          </a:xfrm>
          <a:custGeom>
            <a:avLst/>
            <a:gdLst>
              <a:gd name="connsiteX0" fmla="*/ 2059460 w 2059460"/>
              <a:gd name="connsiteY0" fmla="*/ 0 h 1170210"/>
              <a:gd name="connsiteX1" fmla="*/ 2059460 w 2059460"/>
              <a:gd name="connsiteY1" fmla="*/ 51835 h 1170210"/>
              <a:gd name="connsiteX2" fmla="*/ 2030265 w 2059460"/>
              <a:gd name="connsiteY2" fmla="*/ 100572 h 1170210"/>
              <a:gd name="connsiteX3" fmla="*/ 1844808 w 2059460"/>
              <a:gd name="connsiteY3" fmla="*/ 332945 h 1170210"/>
              <a:gd name="connsiteX4" fmla="*/ 1515404 w 2059460"/>
              <a:gd name="connsiteY4" fmla="*/ 538318 h 1170210"/>
              <a:gd name="connsiteX5" fmla="*/ 1336152 w 2059460"/>
              <a:gd name="connsiteY5" fmla="*/ 854746 h 1170210"/>
              <a:gd name="connsiteX6" fmla="*/ 883954 w 2059460"/>
              <a:gd name="connsiteY6" fmla="*/ 1101422 h 1170210"/>
              <a:gd name="connsiteX7" fmla="*/ 213863 w 2059460"/>
              <a:gd name="connsiteY7" fmla="*/ 1164517 h 1170210"/>
              <a:gd name="connsiteX8" fmla="*/ 8093 w 2059460"/>
              <a:gd name="connsiteY8" fmla="*/ 1167483 h 1170210"/>
              <a:gd name="connsiteX9" fmla="*/ 0 w 2059460"/>
              <a:gd name="connsiteY9" fmla="*/ 1167982 h 1170210"/>
              <a:gd name="connsiteX10" fmla="*/ 0 w 2059460"/>
              <a:gd name="connsiteY10" fmla="*/ 1144500 h 1170210"/>
              <a:gd name="connsiteX11" fmla="*/ 208772 w 2059460"/>
              <a:gd name="connsiteY11" fmla="*/ 1141786 h 1170210"/>
              <a:gd name="connsiteX12" fmla="*/ 585846 w 2059460"/>
              <a:gd name="connsiteY12" fmla="*/ 1143572 h 1170210"/>
              <a:gd name="connsiteX13" fmla="*/ 1129792 w 2059460"/>
              <a:gd name="connsiteY13" fmla="*/ 975631 h 1170210"/>
              <a:gd name="connsiteX14" fmla="*/ 1368798 w 2059460"/>
              <a:gd name="connsiteY14" fmla="*/ 780470 h 1170210"/>
              <a:gd name="connsiteX15" fmla="*/ 1501310 w 2059460"/>
              <a:gd name="connsiteY15" fmla="*/ 513258 h 1170210"/>
              <a:gd name="connsiteX16" fmla="*/ 1874150 w 2059460"/>
              <a:gd name="connsiteY16" fmla="*/ 264953 h 1170210"/>
              <a:gd name="connsiteX17" fmla="*/ 2042470 w 2059460"/>
              <a:gd name="connsiteY17" fmla="*/ 30508 h 1170210"/>
              <a:gd name="connsiteX18" fmla="*/ 2059460 w 2059460"/>
              <a:gd name="connsiteY18" fmla="*/ 0 h 117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9460" h="1170210">
                <a:moveTo>
                  <a:pt x="2059460" y="0"/>
                </a:moveTo>
                <a:lnTo>
                  <a:pt x="2059460" y="51835"/>
                </a:lnTo>
                <a:lnTo>
                  <a:pt x="2030265" y="100572"/>
                </a:lnTo>
                <a:cubicBezTo>
                  <a:pt x="1971879" y="193522"/>
                  <a:pt x="1916690" y="265668"/>
                  <a:pt x="1844808" y="332945"/>
                </a:cubicBezTo>
                <a:cubicBezTo>
                  <a:pt x="1748967" y="422649"/>
                  <a:pt x="1600180" y="451351"/>
                  <a:pt x="1515404" y="538318"/>
                </a:cubicBezTo>
                <a:cubicBezTo>
                  <a:pt x="1430628" y="625285"/>
                  <a:pt x="1441393" y="760895"/>
                  <a:pt x="1336152" y="854746"/>
                </a:cubicBezTo>
                <a:cubicBezTo>
                  <a:pt x="1230910" y="948596"/>
                  <a:pt x="1152464" y="1010817"/>
                  <a:pt x="883954" y="1101422"/>
                </a:cubicBezTo>
                <a:cubicBezTo>
                  <a:pt x="615444" y="1192026"/>
                  <a:pt x="476725" y="1168537"/>
                  <a:pt x="213863" y="1164517"/>
                </a:cubicBezTo>
                <a:cubicBezTo>
                  <a:pt x="148147" y="1163512"/>
                  <a:pt x="78835" y="1164643"/>
                  <a:pt x="8093" y="1167483"/>
                </a:cubicBezTo>
                <a:lnTo>
                  <a:pt x="0" y="1167982"/>
                </a:lnTo>
                <a:lnTo>
                  <a:pt x="0" y="1144500"/>
                </a:lnTo>
                <a:lnTo>
                  <a:pt x="208772" y="1141786"/>
                </a:lnTo>
                <a:cubicBezTo>
                  <a:pt x="370618" y="1142145"/>
                  <a:pt x="513604" y="1145953"/>
                  <a:pt x="585846" y="1143572"/>
                </a:cubicBezTo>
                <a:cubicBezTo>
                  <a:pt x="730331" y="1138810"/>
                  <a:pt x="999301" y="1036148"/>
                  <a:pt x="1129792" y="975631"/>
                </a:cubicBezTo>
                <a:cubicBezTo>
                  <a:pt x="1260284" y="915114"/>
                  <a:pt x="1306878" y="857532"/>
                  <a:pt x="1368798" y="780470"/>
                </a:cubicBezTo>
                <a:cubicBezTo>
                  <a:pt x="1430718" y="703408"/>
                  <a:pt x="1417085" y="599177"/>
                  <a:pt x="1501310" y="513258"/>
                </a:cubicBezTo>
                <a:cubicBezTo>
                  <a:pt x="1585536" y="427340"/>
                  <a:pt x="1757997" y="395312"/>
                  <a:pt x="1874150" y="264953"/>
                </a:cubicBezTo>
                <a:cubicBezTo>
                  <a:pt x="1932227" y="199774"/>
                  <a:pt x="1988395" y="120554"/>
                  <a:pt x="2042470" y="30508"/>
                </a:cubicBezTo>
                <a:lnTo>
                  <a:pt x="20594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896E8DEA-3840-8945-A968-B7CBC02E9619}"/>
              </a:ext>
            </a:extLst>
          </p:cNvPr>
          <p:cNvSpPr/>
          <p:nvPr userDrawn="1"/>
        </p:nvSpPr>
        <p:spPr>
          <a:xfrm>
            <a:off x="7714921" y="6149178"/>
            <a:ext cx="962554" cy="708822"/>
          </a:xfrm>
          <a:custGeom>
            <a:avLst/>
            <a:gdLst>
              <a:gd name="connsiteX0" fmla="*/ 924970 w 962554"/>
              <a:gd name="connsiteY0" fmla="*/ 0 h 708822"/>
              <a:gd name="connsiteX1" fmla="*/ 962554 w 962554"/>
              <a:gd name="connsiteY1" fmla="*/ 0 h 708822"/>
              <a:gd name="connsiteX2" fmla="*/ 959115 w 962554"/>
              <a:gd name="connsiteY2" fmla="*/ 4881 h 708822"/>
              <a:gd name="connsiteX3" fmla="*/ 902309 w 962554"/>
              <a:gd name="connsiteY3" fmla="*/ 75073 h 708822"/>
              <a:gd name="connsiteX4" fmla="*/ 738407 w 962554"/>
              <a:gd name="connsiteY4" fmla="*/ 200641 h 708822"/>
              <a:gd name="connsiteX5" fmla="*/ 504112 w 962554"/>
              <a:gd name="connsiteY5" fmla="*/ 228223 h 708822"/>
              <a:gd name="connsiteX6" fmla="*/ 46581 w 962554"/>
              <a:gd name="connsiteY6" fmla="*/ 697033 h 708822"/>
              <a:gd name="connsiteX7" fmla="*/ 36912 w 962554"/>
              <a:gd name="connsiteY7" fmla="*/ 708822 h 708822"/>
              <a:gd name="connsiteX8" fmla="*/ 0 w 962554"/>
              <a:gd name="connsiteY8" fmla="*/ 708822 h 708822"/>
              <a:gd name="connsiteX9" fmla="*/ 18446 w 962554"/>
              <a:gd name="connsiteY9" fmla="*/ 686406 h 708822"/>
              <a:gd name="connsiteX10" fmla="*/ 498880 w 962554"/>
              <a:gd name="connsiteY10" fmla="*/ 204615 h 708822"/>
              <a:gd name="connsiteX11" fmla="*/ 795461 w 962554"/>
              <a:gd name="connsiteY11" fmla="*/ 144015 h 708822"/>
              <a:gd name="connsiteX12" fmla="*/ 883629 w 962554"/>
              <a:gd name="connsiteY12" fmla="*/ 54896 h 708822"/>
              <a:gd name="connsiteX13" fmla="*/ 924970 w 962554"/>
              <a:gd name="connsiteY13" fmla="*/ 0 h 70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554" h="708822">
                <a:moveTo>
                  <a:pt x="924970" y="0"/>
                </a:moveTo>
                <a:lnTo>
                  <a:pt x="962554" y="0"/>
                </a:lnTo>
                <a:lnTo>
                  <a:pt x="959115" y="4881"/>
                </a:lnTo>
                <a:cubicBezTo>
                  <a:pt x="939815" y="32165"/>
                  <a:pt x="921374" y="56490"/>
                  <a:pt x="902309" y="75073"/>
                </a:cubicBezTo>
                <a:cubicBezTo>
                  <a:pt x="826049" y="149406"/>
                  <a:pt x="804774" y="175116"/>
                  <a:pt x="738407" y="200641"/>
                </a:cubicBezTo>
                <a:cubicBezTo>
                  <a:pt x="672040" y="226166"/>
                  <a:pt x="628730" y="134135"/>
                  <a:pt x="504112" y="228223"/>
                </a:cubicBezTo>
                <a:cubicBezTo>
                  <a:pt x="395071" y="310549"/>
                  <a:pt x="187593" y="529444"/>
                  <a:pt x="46581" y="697033"/>
                </a:cubicBezTo>
                <a:lnTo>
                  <a:pt x="36912" y="708822"/>
                </a:lnTo>
                <a:lnTo>
                  <a:pt x="0" y="708822"/>
                </a:lnTo>
                <a:lnTo>
                  <a:pt x="18446" y="686406"/>
                </a:lnTo>
                <a:cubicBezTo>
                  <a:pt x="159899" y="519408"/>
                  <a:pt x="377477" y="293542"/>
                  <a:pt x="498880" y="204615"/>
                </a:cubicBezTo>
                <a:cubicBezTo>
                  <a:pt x="637626" y="102985"/>
                  <a:pt x="673397" y="227146"/>
                  <a:pt x="795461" y="144015"/>
                </a:cubicBezTo>
                <a:cubicBezTo>
                  <a:pt x="825977" y="123232"/>
                  <a:pt x="854507" y="91863"/>
                  <a:pt x="883629" y="54896"/>
                </a:cubicBezTo>
                <a:lnTo>
                  <a:pt x="92497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1" name="Plassholder for tekst 2">
            <a:extLst>
              <a:ext uri="{FF2B5EF4-FFF2-40B4-BE49-F238E27FC236}">
                <a16:creationId xmlns:a16="http://schemas.microsoft.com/office/drawing/2014/main" id="{9DD05E56-BDFB-F740-9D32-C9242578C56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7070973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47" name="Plassholder for bilde 46">
            <a:extLst>
              <a:ext uri="{FF2B5EF4-FFF2-40B4-BE49-F238E27FC236}">
                <a16:creationId xmlns:a16="http://schemas.microsoft.com/office/drawing/2014/main" id="{B47EC2F6-6E0D-B342-AE14-480C9FF3B6C9}"/>
              </a:ext>
            </a:extLst>
          </p:cNvPr>
          <p:cNvSpPr>
            <a:spLocks noGrp="1"/>
          </p:cNvSpPr>
          <p:nvPr>
            <p:ph type="pic" sz="quarter" idx="17" hasCustomPrompt="1"/>
          </p:nvPr>
        </p:nvSpPr>
        <p:spPr>
          <a:xfrm>
            <a:off x="6994525" y="2259662"/>
            <a:ext cx="5197475" cy="3870793"/>
          </a:xfrm>
          <a:custGeom>
            <a:avLst/>
            <a:gdLst>
              <a:gd name="connsiteX0" fmla="*/ 4755748 w 5197475"/>
              <a:gd name="connsiteY0" fmla="*/ 3333241 h 3870793"/>
              <a:gd name="connsiteX1" fmla="*/ 4735853 w 5197475"/>
              <a:gd name="connsiteY1" fmla="*/ 3401295 h 3870793"/>
              <a:gd name="connsiteX2" fmla="*/ 4540330 w 5197475"/>
              <a:gd name="connsiteY2" fmla="*/ 3785446 h 3870793"/>
              <a:gd name="connsiteX3" fmla="*/ 4483801 w 5197475"/>
              <a:gd name="connsiteY3" fmla="*/ 3870793 h 3870793"/>
              <a:gd name="connsiteX4" fmla="*/ 3040608 w 5197475"/>
              <a:gd name="connsiteY4" fmla="*/ 3870793 h 3870793"/>
              <a:gd name="connsiteX5" fmla="*/ 3124458 w 5197475"/>
              <a:gd name="connsiteY5" fmla="*/ 3813735 h 3870793"/>
              <a:gd name="connsiteX6" fmla="*/ 3675987 w 5197475"/>
              <a:gd name="connsiteY6" fmla="*/ 3469389 h 3870793"/>
              <a:gd name="connsiteX7" fmla="*/ 4181363 w 5197475"/>
              <a:gd name="connsiteY7" fmla="*/ 3507797 h 3870793"/>
              <a:gd name="connsiteX8" fmla="*/ 4747434 w 5197475"/>
              <a:gd name="connsiteY8" fmla="*/ 3337574 h 3870793"/>
              <a:gd name="connsiteX9" fmla="*/ 5197475 w 5197475"/>
              <a:gd name="connsiteY9" fmla="*/ 3054104 h 3870793"/>
              <a:gd name="connsiteX10" fmla="*/ 5197475 w 5197475"/>
              <a:gd name="connsiteY10" fmla="*/ 3870793 h 3870793"/>
              <a:gd name="connsiteX11" fmla="*/ 4512897 w 5197475"/>
              <a:gd name="connsiteY11" fmla="*/ 3870793 h 3870793"/>
              <a:gd name="connsiteX12" fmla="*/ 4547307 w 5197475"/>
              <a:gd name="connsiteY12" fmla="*/ 3818933 h 3870793"/>
              <a:gd name="connsiteX13" fmla="*/ 4770231 w 5197475"/>
              <a:gd name="connsiteY13" fmla="*/ 3397650 h 3870793"/>
              <a:gd name="connsiteX14" fmla="*/ 4793053 w 5197475"/>
              <a:gd name="connsiteY14" fmla="*/ 3313802 h 3870793"/>
              <a:gd name="connsiteX15" fmla="*/ 4843763 w 5197475"/>
              <a:gd name="connsiteY15" fmla="*/ 3287377 h 3870793"/>
              <a:gd name="connsiteX16" fmla="*/ 5196980 w 5197475"/>
              <a:gd name="connsiteY16" fmla="*/ 3054466 h 3870793"/>
              <a:gd name="connsiteX17" fmla="*/ 5197475 w 5197475"/>
              <a:gd name="connsiteY17" fmla="*/ 1442555 h 3870793"/>
              <a:gd name="connsiteX18" fmla="*/ 5197475 w 5197475"/>
              <a:gd name="connsiteY18" fmla="*/ 3025899 h 3870793"/>
              <a:gd name="connsiteX19" fmla="*/ 5079058 w 5197475"/>
              <a:gd name="connsiteY19" fmla="*/ 3109866 h 3870793"/>
              <a:gd name="connsiteX20" fmla="*/ 4850003 w 5197475"/>
              <a:gd name="connsiteY20" fmla="*/ 3255186 h 3870793"/>
              <a:gd name="connsiteX21" fmla="*/ 4802278 w 5197475"/>
              <a:gd name="connsiteY21" fmla="*/ 3279908 h 3870793"/>
              <a:gd name="connsiteX22" fmla="*/ 4804597 w 5197475"/>
              <a:gd name="connsiteY22" fmla="*/ 3271389 h 3870793"/>
              <a:gd name="connsiteX23" fmla="*/ 4794466 w 5197475"/>
              <a:gd name="connsiteY23" fmla="*/ 2488800 h 3870793"/>
              <a:gd name="connsiteX24" fmla="*/ 5088878 w 5197475"/>
              <a:gd name="connsiteY24" fmla="*/ 1944126 h 3870793"/>
              <a:gd name="connsiteX25" fmla="*/ 5170773 w 5197475"/>
              <a:gd name="connsiteY25" fmla="*/ 1591004 h 3870793"/>
              <a:gd name="connsiteX26" fmla="*/ 0 w 5197475"/>
              <a:gd name="connsiteY26" fmla="*/ 0 h 3870793"/>
              <a:gd name="connsiteX27" fmla="*/ 5197475 w 5197475"/>
              <a:gd name="connsiteY27" fmla="*/ 0 h 3870793"/>
              <a:gd name="connsiteX28" fmla="*/ 5197475 w 5197475"/>
              <a:gd name="connsiteY28" fmla="*/ 1324719 h 3870793"/>
              <a:gd name="connsiteX29" fmla="*/ 5186913 w 5197475"/>
              <a:gd name="connsiteY29" fmla="*/ 1359939 h 3870793"/>
              <a:gd name="connsiteX30" fmla="*/ 5153207 w 5197475"/>
              <a:gd name="connsiteY30" fmla="*/ 1539487 h 3870793"/>
              <a:gd name="connsiteX31" fmla="*/ 5039561 w 5197475"/>
              <a:gd name="connsiteY31" fmla="*/ 1985668 h 3870793"/>
              <a:gd name="connsiteX32" fmla="*/ 4768375 w 5197475"/>
              <a:gd name="connsiteY32" fmla="*/ 2486293 h 3870793"/>
              <a:gd name="connsiteX33" fmla="*/ 4775093 w 5197475"/>
              <a:gd name="connsiteY33" fmla="*/ 3267069 h 3870793"/>
              <a:gd name="connsiteX34" fmla="*/ 4765819 w 5197475"/>
              <a:gd name="connsiteY34" fmla="*/ 3298794 h 3870793"/>
              <a:gd name="connsiteX35" fmla="*/ 4751894 w 5197475"/>
              <a:gd name="connsiteY35" fmla="*/ 3306006 h 3870793"/>
              <a:gd name="connsiteX36" fmla="*/ 4169157 w 5197475"/>
              <a:gd name="connsiteY36" fmla="*/ 3479026 h 3870793"/>
              <a:gd name="connsiteX37" fmla="*/ 3668399 w 5197475"/>
              <a:gd name="connsiteY37" fmla="*/ 3437218 h 3870793"/>
              <a:gd name="connsiteX38" fmla="*/ 3062559 w 5197475"/>
              <a:gd name="connsiteY38" fmla="*/ 3815528 h 3870793"/>
              <a:gd name="connsiteX39" fmla="*/ 2980332 w 5197475"/>
              <a:gd name="connsiteY39" fmla="*/ 3870793 h 3870793"/>
              <a:gd name="connsiteX40" fmla="*/ 0 w 5197475"/>
              <a:gd name="connsiteY40"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97475" h="3870793">
                <a:moveTo>
                  <a:pt x="4755748" y="3333241"/>
                </a:moveTo>
                <a:lnTo>
                  <a:pt x="4735853" y="3401295"/>
                </a:lnTo>
                <a:cubicBezTo>
                  <a:pt x="4690888" y="3530744"/>
                  <a:pt x="4627992" y="3649096"/>
                  <a:pt x="4540330" y="3785446"/>
                </a:cubicBezTo>
                <a:lnTo>
                  <a:pt x="4483801" y="3870793"/>
                </a:lnTo>
                <a:lnTo>
                  <a:pt x="3040608" y="3870793"/>
                </a:lnTo>
                <a:lnTo>
                  <a:pt x="3124458" y="3813735"/>
                </a:lnTo>
                <a:cubicBezTo>
                  <a:pt x="3324995" y="3674645"/>
                  <a:pt x="3530273" y="3523532"/>
                  <a:pt x="3675987" y="3469389"/>
                </a:cubicBezTo>
                <a:cubicBezTo>
                  <a:pt x="3909131" y="3382761"/>
                  <a:pt x="3986734" y="3538132"/>
                  <a:pt x="4181363" y="3507797"/>
                </a:cubicBezTo>
                <a:cubicBezTo>
                  <a:pt x="4351664" y="3481253"/>
                  <a:pt x="4528823" y="3444322"/>
                  <a:pt x="4747434" y="3337574"/>
                </a:cubicBezTo>
                <a:close/>
                <a:moveTo>
                  <a:pt x="5197475" y="3054104"/>
                </a:moveTo>
                <a:lnTo>
                  <a:pt x="5197475" y="3870793"/>
                </a:lnTo>
                <a:lnTo>
                  <a:pt x="4512897" y="3870793"/>
                </a:lnTo>
                <a:lnTo>
                  <a:pt x="4547307" y="3818933"/>
                </a:lnTo>
                <a:cubicBezTo>
                  <a:pt x="4642542" y="3670100"/>
                  <a:pt x="4723860" y="3524534"/>
                  <a:pt x="4770231" y="3397650"/>
                </a:cubicBezTo>
                <a:lnTo>
                  <a:pt x="4793053" y="3313802"/>
                </a:lnTo>
                <a:lnTo>
                  <a:pt x="4843763" y="3287377"/>
                </a:lnTo>
                <a:cubicBezTo>
                  <a:pt x="4942832" y="3232559"/>
                  <a:pt x="5068112" y="3147365"/>
                  <a:pt x="5196980" y="3054466"/>
                </a:cubicBezTo>
                <a:close/>
                <a:moveTo>
                  <a:pt x="5197475" y="1442555"/>
                </a:moveTo>
                <a:lnTo>
                  <a:pt x="5197475" y="3025899"/>
                </a:lnTo>
                <a:lnTo>
                  <a:pt x="5079058" y="3109866"/>
                </a:lnTo>
                <a:cubicBezTo>
                  <a:pt x="4995610" y="3167484"/>
                  <a:pt x="4916991" y="3218225"/>
                  <a:pt x="4850003" y="3255186"/>
                </a:cubicBezTo>
                <a:lnTo>
                  <a:pt x="4802278" y="3279908"/>
                </a:lnTo>
                <a:lnTo>
                  <a:pt x="4804597" y="3271389"/>
                </a:lnTo>
                <a:cubicBezTo>
                  <a:pt x="4858967" y="2978578"/>
                  <a:pt x="4747996" y="2700773"/>
                  <a:pt x="4794466" y="2488800"/>
                </a:cubicBezTo>
                <a:cubicBezTo>
                  <a:pt x="4847574" y="2246547"/>
                  <a:pt x="5014474" y="2148425"/>
                  <a:pt x="5088878" y="1944126"/>
                </a:cubicBezTo>
                <a:cubicBezTo>
                  <a:pt x="5126079" y="1841976"/>
                  <a:pt x="5149408" y="1714397"/>
                  <a:pt x="5170773" y="1591004"/>
                </a:cubicBezTo>
                <a:close/>
                <a:moveTo>
                  <a:pt x="0" y="0"/>
                </a:moveTo>
                <a:lnTo>
                  <a:pt x="5197475" y="0"/>
                </a:lnTo>
                <a:lnTo>
                  <a:pt x="5197475" y="1324719"/>
                </a:lnTo>
                <a:lnTo>
                  <a:pt x="5186913" y="1359939"/>
                </a:lnTo>
                <a:cubicBezTo>
                  <a:pt x="5174819" y="1411877"/>
                  <a:pt x="5164111" y="1470383"/>
                  <a:pt x="5153207" y="1539487"/>
                </a:cubicBezTo>
                <a:cubicBezTo>
                  <a:pt x="5109591" y="1815901"/>
                  <a:pt x="5103700" y="1827867"/>
                  <a:pt x="5039561" y="1985668"/>
                </a:cubicBezTo>
                <a:cubicBezTo>
                  <a:pt x="4975422" y="2143469"/>
                  <a:pt x="4812453" y="2272726"/>
                  <a:pt x="4768375" y="2486293"/>
                </a:cubicBezTo>
                <a:cubicBezTo>
                  <a:pt x="4724297" y="2699860"/>
                  <a:pt x="4835127" y="3018040"/>
                  <a:pt x="4775093" y="3267069"/>
                </a:cubicBezTo>
                <a:lnTo>
                  <a:pt x="4765819" y="3298794"/>
                </a:lnTo>
                <a:lnTo>
                  <a:pt x="4751894" y="3306006"/>
                </a:lnTo>
                <a:cubicBezTo>
                  <a:pt x="4528360" y="3414203"/>
                  <a:pt x="4341474" y="3452480"/>
                  <a:pt x="4169157" y="3479026"/>
                </a:cubicBezTo>
                <a:cubicBezTo>
                  <a:pt x="3972223" y="3509365"/>
                  <a:pt x="3914399" y="3343090"/>
                  <a:pt x="3668399" y="3437218"/>
                </a:cubicBezTo>
                <a:cubicBezTo>
                  <a:pt x="3514648" y="3496049"/>
                  <a:pt x="3283859" y="3663920"/>
                  <a:pt x="3062559" y="3815528"/>
                </a:cubicBezTo>
                <a:lnTo>
                  <a:pt x="2980332" y="3870793"/>
                </a:lnTo>
                <a:lnTo>
                  <a:pt x="0" y="3870793"/>
                </a:lnTo>
                <a:close/>
              </a:path>
            </a:pathLst>
          </a:custGeom>
          <a:solidFill>
            <a:schemeClr val="tx1"/>
          </a:solidFill>
        </p:spPr>
        <p:txBody>
          <a:bodyPr wrap="square" tIns="360000" bIns="46800" anchor="t" anchorCtr="1">
            <a:noAutofit/>
          </a:bodyPr>
          <a:lstStyle>
            <a:lvl1pPr marL="0" indent="0" algn="ctr">
              <a:buNone/>
              <a:defRPr>
                <a:solidFill>
                  <a:schemeClr val="bg1"/>
                </a:solidFill>
              </a:defRPr>
            </a:lvl1pPr>
          </a:lstStyle>
          <a:p>
            <a:pPr lvl="0"/>
            <a:r>
              <a:rPr lang="nb-NO"/>
              <a:t>Klikk på ikonet for å legge til bilde</a:t>
            </a:r>
          </a:p>
        </p:txBody>
      </p:sp>
      <p:sp>
        <p:nvSpPr>
          <p:cNvPr id="55" name="Friform 54">
            <a:extLst>
              <a:ext uri="{FF2B5EF4-FFF2-40B4-BE49-F238E27FC236}">
                <a16:creationId xmlns:a16="http://schemas.microsoft.com/office/drawing/2014/main" id="{D6FFB2F0-B221-D745-8AD4-57B38B350C16}"/>
              </a:ext>
            </a:extLst>
          </p:cNvPr>
          <p:cNvSpPr/>
          <p:nvPr userDrawn="1"/>
        </p:nvSpPr>
        <p:spPr>
          <a:xfrm>
            <a:off x="8264650" y="6130454"/>
            <a:ext cx="1770487" cy="727547"/>
          </a:xfrm>
          <a:custGeom>
            <a:avLst/>
            <a:gdLst>
              <a:gd name="connsiteX0" fmla="*/ 1710213 w 1770487"/>
              <a:gd name="connsiteY0" fmla="*/ 0 h 727547"/>
              <a:gd name="connsiteX1" fmla="*/ 1770487 w 1770487"/>
              <a:gd name="connsiteY1" fmla="*/ 0 h 727547"/>
              <a:gd name="connsiteX2" fmla="*/ 1735096 w 1770487"/>
              <a:gd name="connsiteY2" fmla="*/ 24083 h 727547"/>
              <a:gd name="connsiteX3" fmla="*/ 1512377 w 1770487"/>
              <a:gd name="connsiteY3" fmla="*/ 156779 h 727547"/>
              <a:gd name="connsiteX4" fmla="*/ 757543 w 1770487"/>
              <a:gd name="connsiteY4" fmla="*/ 418695 h 727547"/>
              <a:gd name="connsiteX5" fmla="*/ 372070 w 1770487"/>
              <a:gd name="connsiteY5" fmla="*/ 516635 h 727547"/>
              <a:gd name="connsiteX6" fmla="*/ 88882 w 1770487"/>
              <a:gd name="connsiteY6" fmla="*/ 696369 h 727547"/>
              <a:gd name="connsiteX7" fmla="*/ 42178 w 1770487"/>
              <a:gd name="connsiteY7" fmla="*/ 727547 h 727547"/>
              <a:gd name="connsiteX8" fmla="*/ 0 w 1770487"/>
              <a:gd name="connsiteY8" fmla="*/ 727547 h 727547"/>
              <a:gd name="connsiteX9" fmla="*/ 37294 w 1770487"/>
              <a:gd name="connsiteY9" fmla="*/ 701690 h 727547"/>
              <a:gd name="connsiteX10" fmla="*/ 113343 w 1770487"/>
              <a:gd name="connsiteY10" fmla="*/ 647745 h 727547"/>
              <a:gd name="connsiteX11" fmla="*/ 682136 w 1770487"/>
              <a:gd name="connsiteY11" fmla="*/ 401475 h 727547"/>
              <a:gd name="connsiteX12" fmla="*/ 1423033 w 1770487"/>
              <a:gd name="connsiteY12" fmla="*/ 173004 h 727547"/>
              <a:gd name="connsiteX13" fmla="*/ 1661487 w 1770487"/>
              <a:gd name="connsiteY13" fmla="*/ 32748 h 727547"/>
              <a:gd name="connsiteX14" fmla="*/ 1710213 w 1770487"/>
              <a:gd name="connsiteY14" fmla="*/ 0 h 7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0487" h="727547">
                <a:moveTo>
                  <a:pt x="1710213" y="0"/>
                </a:moveTo>
                <a:lnTo>
                  <a:pt x="1770487" y="0"/>
                </a:lnTo>
                <a:lnTo>
                  <a:pt x="1735096" y="24083"/>
                </a:lnTo>
                <a:cubicBezTo>
                  <a:pt x="1656669" y="76051"/>
                  <a:pt x="1581057" y="122608"/>
                  <a:pt x="1512377" y="156779"/>
                </a:cubicBezTo>
                <a:cubicBezTo>
                  <a:pt x="1237658" y="293461"/>
                  <a:pt x="955344" y="386658"/>
                  <a:pt x="757543" y="418695"/>
                </a:cubicBezTo>
                <a:cubicBezTo>
                  <a:pt x="559743" y="450731"/>
                  <a:pt x="535076" y="438870"/>
                  <a:pt x="372070" y="516635"/>
                </a:cubicBezTo>
                <a:cubicBezTo>
                  <a:pt x="290567" y="555518"/>
                  <a:pt x="191907" y="625178"/>
                  <a:pt x="88882" y="696369"/>
                </a:cubicBezTo>
                <a:lnTo>
                  <a:pt x="42178" y="727547"/>
                </a:lnTo>
                <a:lnTo>
                  <a:pt x="0" y="727547"/>
                </a:lnTo>
                <a:lnTo>
                  <a:pt x="37294" y="701690"/>
                </a:lnTo>
                <a:cubicBezTo>
                  <a:pt x="59751" y="685897"/>
                  <a:pt x="84866" y="668058"/>
                  <a:pt x="113343" y="647745"/>
                </a:cubicBezTo>
                <a:cubicBezTo>
                  <a:pt x="341156" y="485240"/>
                  <a:pt x="445773" y="439275"/>
                  <a:pt x="682136" y="401475"/>
                </a:cubicBezTo>
                <a:cubicBezTo>
                  <a:pt x="918498" y="363674"/>
                  <a:pt x="1137009" y="312178"/>
                  <a:pt x="1423033" y="173004"/>
                </a:cubicBezTo>
                <a:cubicBezTo>
                  <a:pt x="1494539" y="138209"/>
                  <a:pt x="1575869" y="88785"/>
                  <a:pt x="1661487" y="32748"/>
                </a:cubicBezTo>
                <a:lnTo>
                  <a:pt x="171021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54" name="Friform 53">
            <a:extLst>
              <a:ext uri="{FF2B5EF4-FFF2-40B4-BE49-F238E27FC236}">
                <a16:creationId xmlns:a16="http://schemas.microsoft.com/office/drawing/2014/main" id="{380C36D7-4041-D843-B6CB-5550E1561DD1}"/>
              </a:ext>
            </a:extLst>
          </p:cNvPr>
          <p:cNvSpPr/>
          <p:nvPr userDrawn="1"/>
        </p:nvSpPr>
        <p:spPr>
          <a:xfrm>
            <a:off x="10961694" y="6130454"/>
            <a:ext cx="545729" cy="727546"/>
          </a:xfrm>
          <a:custGeom>
            <a:avLst/>
            <a:gdLst>
              <a:gd name="connsiteX0" fmla="*/ 516633 w 545729"/>
              <a:gd name="connsiteY0" fmla="*/ 0 h 727546"/>
              <a:gd name="connsiteX1" fmla="*/ 545729 w 545729"/>
              <a:gd name="connsiteY1" fmla="*/ 0 h 727546"/>
              <a:gd name="connsiteX2" fmla="*/ 481044 w 545729"/>
              <a:gd name="connsiteY2" fmla="*/ 97490 h 727546"/>
              <a:gd name="connsiteX3" fmla="*/ 85368 w 545729"/>
              <a:gd name="connsiteY3" fmla="*/ 648147 h 727546"/>
              <a:gd name="connsiteX4" fmla="*/ 29077 w 545729"/>
              <a:gd name="connsiteY4" fmla="*/ 727546 h 727546"/>
              <a:gd name="connsiteX5" fmla="*/ 0 w 545729"/>
              <a:gd name="connsiteY5" fmla="*/ 727546 h 727546"/>
              <a:gd name="connsiteX6" fmla="*/ 63766 w 545729"/>
              <a:gd name="connsiteY6" fmla="*/ 635637 h 727546"/>
              <a:gd name="connsiteX7" fmla="*/ 441004 w 545729"/>
              <a:gd name="connsiteY7" fmla="*/ 109674 h 727546"/>
              <a:gd name="connsiteX8" fmla="*/ 510977 w 545729"/>
              <a:gd name="connsiteY8" fmla="*/ 8540 h 727546"/>
              <a:gd name="connsiteX9" fmla="*/ 516633 w 545729"/>
              <a:gd name="connsiteY9" fmla="*/ 0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729" h="727546">
                <a:moveTo>
                  <a:pt x="516633" y="0"/>
                </a:moveTo>
                <a:lnTo>
                  <a:pt x="545729" y="0"/>
                </a:lnTo>
                <a:lnTo>
                  <a:pt x="481044" y="97490"/>
                </a:lnTo>
                <a:cubicBezTo>
                  <a:pt x="344811" y="296553"/>
                  <a:pt x="196301" y="492286"/>
                  <a:pt x="85368" y="648147"/>
                </a:cubicBezTo>
                <a:lnTo>
                  <a:pt x="29077" y="727546"/>
                </a:lnTo>
                <a:lnTo>
                  <a:pt x="0" y="727546"/>
                </a:lnTo>
                <a:lnTo>
                  <a:pt x="63766" y="635637"/>
                </a:lnTo>
                <a:cubicBezTo>
                  <a:pt x="200158" y="442023"/>
                  <a:pt x="342315" y="250203"/>
                  <a:pt x="441004" y="109674"/>
                </a:cubicBezTo>
                <a:cubicBezTo>
                  <a:pt x="465676" y="74542"/>
                  <a:pt x="488976" y="40937"/>
                  <a:pt x="510977" y="8540"/>
                </a:cubicBezTo>
                <a:lnTo>
                  <a:pt x="51663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AD1021BA-4963-1747-83CC-FB6591814625}"/>
              </a:ext>
            </a:extLst>
          </p:cNvPr>
          <p:cNvSpPr>
            <a:spLocks noGrp="1"/>
          </p:cNvSpPr>
          <p:nvPr>
            <p:ph type="body" sz="quarter" idx="18"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2829954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9" name="Plassholder for bilde 8">
            <a:extLst>
              <a:ext uri="{FF2B5EF4-FFF2-40B4-BE49-F238E27FC236}">
                <a16:creationId xmlns:a16="http://schemas.microsoft.com/office/drawing/2014/main" id="{58F165EB-F5B4-E640-A9B1-8E61A611C7F7}"/>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360000" anchor="t" anchorCtr="1">
            <a:noAutofit/>
          </a:bodyPr>
          <a:lstStyle>
            <a:lvl1pPr marL="2160000" indent="0" algn="l">
              <a:buNone/>
              <a:defRPr>
                <a:solidFill>
                  <a:schemeClr val="bg1"/>
                </a:solidFill>
              </a:defRPr>
            </a:lvl1pPr>
          </a:lstStyle>
          <a:p>
            <a:pPr lvl="0"/>
            <a:r>
              <a:rPr lang="nb-NO"/>
              <a:t>Klikk på ikonet for å legge til bilde</a:t>
            </a:r>
          </a:p>
        </p:txBody>
      </p:sp>
      <p:sp>
        <p:nvSpPr>
          <p:cNvPr id="10" name="Friform 9">
            <a:extLst>
              <a:ext uri="{FF2B5EF4-FFF2-40B4-BE49-F238E27FC236}">
                <a16:creationId xmlns:a16="http://schemas.microsoft.com/office/drawing/2014/main" id="{41134339-17AF-B841-976B-0CBA4E3523B6}"/>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4809580" cy="1455365"/>
          </a:xfrm>
        </p:spPr>
        <p:txBody>
          <a:bodyPr/>
          <a:lstStyle/>
          <a:p>
            <a:r>
              <a:rPr lang="nb-NO"/>
              <a:t>Klikk for å redigere tittelstil</a:t>
            </a:r>
          </a:p>
        </p:txBody>
      </p:sp>
      <p:sp>
        <p:nvSpPr>
          <p:cNvPr id="7" name="Plassholder for tekst 2">
            <a:extLst>
              <a:ext uri="{FF2B5EF4-FFF2-40B4-BE49-F238E27FC236}">
                <a16:creationId xmlns:a16="http://schemas.microsoft.com/office/drawing/2014/main" id="{75A6F999-1284-D946-BB38-539EAF169376}"/>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9381546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33059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25475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850891757"/>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61170"/>
            <a:ext cx="3293818" cy="3958183"/>
          </a:xfrm>
        </p:spPr>
        <p:txBody>
          <a:bodyPr anchor="t">
            <a:normAutofit/>
          </a:bodyPr>
          <a:lstStyle>
            <a:lvl1pPr>
              <a:spcAft>
                <a:spcPts val="600"/>
              </a:spcAft>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tx1"/>
          </a:solidFill>
        </p:spPr>
        <p:txBody>
          <a:bodyPr tIns="360000" bIns="46800" anchor="t" anchorCtr="1"/>
          <a:lstStyle>
            <a:lvl1pPr marL="2160000" indent="0" algn="ctr">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6" name="Plassholder for tekst 2">
            <a:extLst>
              <a:ext uri="{FF2B5EF4-FFF2-40B4-BE49-F238E27FC236}">
                <a16:creationId xmlns:a16="http://schemas.microsoft.com/office/drawing/2014/main" id="{A2F46983-CD3A-7D4A-846B-C786928452F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2473265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tx1"/>
          </a:solidFill>
        </p:spPr>
        <p:txBody>
          <a:bodyPr tIns="720000" bIns="46800" anchor="t" anchorCtr="0"/>
          <a:lstStyle>
            <a:lvl1pPr marL="2160000" indent="0" algn="l">
              <a:buNone/>
              <a:defRPr>
                <a:solidFill>
                  <a:schemeClr val="bg1"/>
                </a:solidFill>
              </a:defRPr>
            </a:lvl1pPr>
            <a:lvl2pPr marL="457200" indent="0">
              <a:buNone/>
              <a:defRPr/>
            </a:lvl2pPr>
          </a:lstStyle>
          <a:p>
            <a:pPr lvl="0"/>
            <a:r>
              <a:rPr lang="nb-NO"/>
              <a:t>Klikk på ikonet for å legge til bilde</a:t>
            </a:r>
          </a:p>
        </p:txBody>
      </p:sp>
      <p:sp>
        <p:nvSpPr>
          <p:cNvPr id="4" name="Plassholder for tekst 2">
            <a:extLst>
              <a:ext uri="{FF2B5EF4-FFF2-40B4-BE49-F238E27FC236}">
                <a16:creationId xmlns:a16="http://schemas.microsoft.com/office/drawing/2014/main" id="{6CFD4814-E282-0043-8AAC-33F4AC5C50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238917451"/>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D808E242-9E7A-7240-AFE1-6F1D12B9E635}"/>
              </a:ext>
            </a:extLst>
          </p:cNvPr>
          <p:cNvSpPr>
            <a:spLocks noGrp="1"/>
          </p:cNvSpPr>
          <p:nvPr>
            <p:ph type="pic" sz="quarter" idx="10" hasCustomPrompt="1"/>
          </p:nvPr>
        </p:nvSpPr>
        <p:spPr>
          <a:xfrm>
            <a:off x="0" y="0"/>
            <a:ext cx="12192000" cy="6858000"/>
          </a:xfrm>
          <a:custGeom>
            <a:avLst/>
            <a:gdLst>
              <a:gd name="connsiteX0" fmla="*/ 10264876 w 12192000"/>
              <a:gd name="connsiteY0" fmla="*/ 6095610 h 6858000"/>
              <a:gd name="connsiteX1" fmla="*/ 10421592 w 12192000"/>
              <a:gd name="connsiteY1" fmla="*/ 6107649 h 6858000"/>
              <a:gd name="connsiteX2" fmla="*/ 10489685 w 12192000"/>
              <a:gd name="connsiteY2" fmla="*/ 6115276 h 6858000"/>
              <a:gd name="connsiteX3" fmla="*/ 10489744 w 12192000"/>
              <a:gd name="connsiteY3" fmla="*/ 6119017 h 6858000"/>
              <a:gd name="connsiteX4" fmla="*/ 10431587 w 12192000"/>
              <a:gd name="connsiteY4" fmla="*/ 6290345 h 6858000"/>
              <a:gd name="connsiteX5" fmla="*/ 10078118 w 12192000"/>
              <a:gd name="connsiteY5" fmla="*/ 6177084 h 6858000"/>
              <a:gd name="connsiteX6" fmla="*/ 10069268 w 12192000"/>
              <a:gd name="connsiteY6" fmla="*/ 6173466 h 6858000"/>
              <a:gd name="connsiteX7" fmla="*/ 10077471 w 12192000"/>
              <a:gd name="connsiteY7" fmla="*/ 6153014 h 6858000"/>
              <a:gd name="connsiteX8" fmla="*/ 10144158 w 12192000"/>
              <a:gd name="connsiteY8" fmla="*/ 6106206 h 6858000"/>
              <a:gd name="connsiteX9" fmla="*/ 10264876 w 12192000"/>
              <a:gd name="connsiteY9" fmla="*/ 6095610 h 6858000"/>
              <a:gd name="connsiteX10" fmla="*/ 9490505 w 12192000"/>
              <a:gd name="connsiteY10" fmla="*/ 6078872 h 6858000"/>
              <a:gd name="connsiteX11" fmla="*/ 9664802 w 12192000"/>
              <a:gd name="connsiteY11" fmla="*/ 6093530 h 6858000"/>
              <a:gd name="connsiteX12" fmla="*/ 10004755 w 12192000"/>
              <a:gd name="connsiteY12" fmla="*/ 6177900 h 6858000"/>
              <a:gd name="connsiteX13" fmla="*/ 10032905 w 12192000"/>
              <a:gd name="connsiteY13" fmla="*/ 6189218 h 6858000"/>
              <a:gd name="connsiteX14" fmla="*/ 10022329 w 12192000"/>
              <a:gd name="connsiteY14" fmla="*/ 6225803 h 6858000"/>
              <a:gd name="connsiteX15" fmla="*/ 9993811 w 12192000"/>
              <a:gd name="connsiteY15" fmla="*/ 6315445 h 6858000"/>
              <a:gd name="connsiteX16" fmla="*/ 9852734 w 12192000"/>
              <a:gd name="connsiteY16" fmla="*/ 6385469 h 6858000"/>
              <a:gd name="connsiteX17" fmla="*/ 9666173 w 12192000"/>
              <a:gd name="connsiteY17" fmla="*/ 6385480 h 6858000"/>
              <a:gd name="connsiteX18" fmla="*/ 9574603 w 12192000"/>
              <a:gd name="connsiteY18" fmla="*/ 6654901 h 6858000"/>
              <a:gd name="connsiteX19" fmla="*/ 9467372 w 12192000"/>
              <a:gd name="connsiteY19" fmla="*/ 6751628 h 6858000"/>
              <a:gd name="connsiteX20" fmla="*/ 9160958 w 12192000"/>
              <a:gd name="connsiteY20" fmla="*/ 6795398 h 6858000"/>
              <a:gd name="connsiteX21" fmla="*/ 9060431 w 12192000"/>
              <a:gd name="connsiteY21" fmla="*/ 6852654 h 6858000"/>
              <a:gd name="connsiteX22" fmla="*/ 9052760 w 12192000"/>
              <a:gd name="connsiteY22" fmla="*/ 6858000 h 6858000"/>
              <a:gd name="connsiteX23" fmla="*/ 8223303 w 12192000"/>
              <a:gd name="connsiteY23" fmla="*/ 6858000 h 6858000"/>
              <a:gd name="connsiteX24" fmla="*/ 8277776 w 12192000"/>
              <a:gd name="connsiteY24" fmla="*/ 6816306 h 6858000"/>
              <a:gd name="connsiteX25" fmla="*/ 8507125 w 12192000"/>
              <a:gd name="connsiteY25" fmla="*/ 6630316 h 6858000"/>
              <a:gd name="connsiteX26" fmla="*/ 9007068 w 12192000"/>
              <a:gd name="connsiteY26" fmla="*/ 6233731 h 6858000"/>
              <a:gd name="connsiteX27" fmla="*/ 9319631 w 12192000"/>
              <a:gd name="connsiteY27" fmla="*/ 6092423 h 6858000"/>
              <a:gd name="connsiteX28" fmla="*/ 9490505 w 12192000"/>
              <a:gd name="connsiteY28" fmla="*/ 6078872 h 6858000"/>
              <a:gd name="connsiteX29" fmla="*/ 12192000 w 12192000"/>
              <a:gd name="connsiteY29" fmla="*/ 5413737 h 6858000"/>
              <a:gd name="connsiteX30" fmla="*/ 12192000 w 12192000"/>
              <a:gd name="connsiteY30" fmla="*/ 6858000 h 6858000"/>
              <a:gd name="connsiteX31" fmla="*/ 9098936 w 12192000"/>
              <a:gd name="connsiteY31" fmla="*/ 6858000 h 6858000"/>
              <a:gd name="connsiteX32" fmla="*/ 9142307 w 12192000"/>
              <a:gd name="connsiteY32" fmla="*/ 6833229 h 6858000"/>
              <a:gd name="connsiteX33" fmla="*/ 9538997 w 12192000"/>
              <a:gd name="connsiteY33" fmla="*/ 6756416 h 6858000"/>
              <a:gd name="connsiteX34" fmla="*/ 9684936 w 12192000"/>
              <a:gd name="connsiteY34" fmla="*/ 6412551 h 6858000"/>
              <a:gd name="connsiteX35" fmla="*/ 9991180 w 12192000"/>
              <a:gd name="connsiteY35" fmla="*/ 6354105 h 6858000"/>
              <a:gd name="connsiteX36" fmla="*/ 10048773 w 12192000"/>
              <a:gd name="connsiteY36" fmla="*/ 6224568 h 6858000"/>
              <a:gd name="connsiteX37" fmla="*/ 10058778 w 12192000"/>
              <a:gd name="connsiteY37" fmla="*/ 6199621 h 6858000"/>
              <a:gd name="connsiteX38" fmla="*/ 10086370 w 12192000"/>
              <a:gd name="connsiteY38" fmla="*/ 6210715 h 6858000"/>
              <a:gd name="connsiteX39" fmla="*/ 10309400 w 12192000"/>
              <a:gd name="connsiteY39" fmla="*/ 6307246 h 6858000"/>
              <a:gd name="connsiteX40" fmla="*/ 10487267 w 12192000"/>
              <a:gd name="connsiteY40" fmla="*/ 6281261 h 6858000"/>
              <a:gd name="connsiteX41" fmla="*/ 10516433 w 12192000"/>
              <a:gd name="connsiteY41" fmla="*/ 6131776 h 6858000"/>
              <a:gd name="connsiteX42" fmla="*/ 10516779 w 12192000"/>
              <a:gd name="connsiteY42" fmla="*/ 6118310 h 6858000"/>
              <a:gd name="connsiteX43" fmla="*/ 10591738 w 12192000"/>
              <a:gd name="connsiteY43" fmla="*/ 6126706 h 6858000"/>
              <a:gd name="connsiteX44" fmla="*/ 10752746 w 12192000"/>
              <a:gd name="connsiteY44" fmla="*/ 6137167 h 6858000"/>
              <a:gd name="connsiteX45" fmla="*/ 11335478 w 12192000"/>
              <a:gd name="connsiteY45" fmla="*/ 6113868 h 6858000"/>
              <a:gd name="connsiteX46" fmla="*/ 11885196 w 12192000"/>
              <a:gd name="connsiteY46" fmla="*/ 5637799 h 6858000"/>
              <a:gd name="connsiteX47" fmla="*/ 12084820 w 12192000"/>
              <a:gd name="connsiteY47" fmla="*/ 5489895 h 6858000"/>
              <a:gd name="connsiteX48" fmla="*/ 12192000 w 12192000"/>
              <a:gd name="connsiteY48" fmla="*/ 4494339 h 6858000"/>
              <a:gd name="connsiteX49" fmla="*/ 12192000 w 12192000"/>
              <a:gd name="connsiteY49" fmla="*/ 5383991 h 6858000"/>
              <a:gd name="connsiteX50" fmla="*/ 12186081 w 12192000"/>
              <a:gd name="connsiteY50" fmla="*/ 5388174 h 6858000"/>
              <a:gd name="connsiteX51" fmla="*/ 11866259 w 12192000"/>
              <a:gd name="connsiteY51" fmla="*/ 5621662 h 6858000"/>
              <a:gd name="connsiteX52" fmla="*/ 11501219 w 12192000"/>
              <a:gd name="connsiteY52" fmla="*/ 5967313 h 6858000"/>
              <a:gd name="connsiteX53" fmla="*/ 11180677 w 12192000"/>
              <a:gd name="connsiteY53" fmla="*/ 6123028 h 6858000"/>
              <a:gd name="connsiteX54" fmla="*/ 10575387 w 12192000"/>
              <a:gd name="connsiteY54" fmla="*/ 6092925 h 6858000"/>
              <a:gd name="connsiteX55" fmla="*/ 10517553 w 12192000"/>
              <a:gd name="connsiteY55" fmla="*/ 6088214 h 6858000"/>
              <a:gd name="connsiteX56" fmla="*/ 10518801 w 12192000"/>
              <a:gd name="connsiteY56" fmla="*/ 6039643 h 6858000"/>
              <a:gd name="connsiteX57" fmla="*/ 10517392 w 12192000"/>
              <a:gd name="connsiteY57" fmla="*/ 5962685 h 6858000"/>
              <a:gd name="connsiteX58" fmla="*/ 10559475 w 12192000"/>
              <a:gd name="connsiteY58" fmla="*/ 5729915 h 6858000"/>
              <a:gd name="connsiteX59" fmla="*/ 10736448 w 12192000"/>
              <a:gd name="connsiteY59" fmla="*/ 5654892 h 6858000"/>
              <a:gd name="connsiteX60" fmla="*/ 10928222 w 12192000"/>
              <a:gd name="connsiteY60" fmla="*/ 5672159 h 6858000"/>
              <a:gd name="connsiteX61" fmla="*/ 11131394 w 12192000"/>
              <a:gd name="connsiteY61" fmla="*/ 5673571 h 6858000"/>
              <a:gd name="connsiteX62" fmla="*/ 11244301 w 12192000"/>
              <a:gd name="connsiteY62" fmla="*/ 5439424 h 6858000"/>
              <a:gd name="connsiteX63" fmla="*/ 11451280 w 12192000"/>
              <a:gd name="connsiteY63" fmla="*/ 4855548 h 6858000"/>
              <a:gd name="connsiteX64" fmla="*/ 11629342 w 12192000"/>
              <a:gd name="connsiteY64" fmla="*/ 4625463 h 6858000"/>
              <a:gd name="connsiteX65" fmla="*/ 11904881 w 12192000"/>
              <a:gd name="connsiteY65" fmla="*/ 4542491 h 6858000"/>
              <a:gd name="connsiteX66" fmla="*/ 12141779 w 12192000"/>
              <a:gd name="connsiteY66" fmla="*/ 4502040 h 6858000"/>
              <a:gd name="connsiteX67" fmla="*/ 0 w 12192000"/>
              <a:gd name="connsiteY67" fmla="*/ 0 h 6858000"/>
              <a:gd name="connsiteX68" fmla="*/ 12192000 w 12192000"/>
              <a:gd name="connsiteY68" fmla="*/ 0 h 6858000"/>
              <a:gd name="connsiteX69" fmla="*/ 12192000 w 12192000"/>
              <a:gd name="connsiteY69" fmla="*/ 4458502 h 6858000"/>
              <a:gd name="connsiteX70" fmla="*/ 12059144 w 12192000"/>
              <a:gd name="connsiteY70" fmla="*/ 4482519 h 6858000"/>
              <a:gd name="connsiteX71" fmla="*/ 11666262 w 12192000"/>
              <a:gd name="connsiteY71" fmla="*/ 4577578 h 6858000"/>
              <a:gd name="connsiteX72" fmla="*/ 11437633 w 12192000"/>
              <a:gd name="connsiteY72" fmla="*/ 4800711 h 6858000"/>
              <a:gd name="connsiteX73" fmla="*/ 11251706 w 12192000"/>
              <a:gd name="connsiteY73" fmla="*/ 5342800 h 6858000"/>
              <a:gd name="connsiteX74" fmla="*/ 11105594 w 12192000"/>
              <a:gd name="connsiteY74" fmla="*/ 5662433 h 6858000"/>
              <a:gd name="connsiteX75" fmla="*/ 10753605 w 12192000"/>
              <a:gd name="connsiteY75" fmla="*/ 5630484 h 6858000"/>
              <a:gd name="connsiteX76" fmla="*/ 10566315 w 12192000"/>
              <a:gd name="connsiteY76" fmla="*/ 5676581 h 6858000"/>
              <a:gd name="connsiteX77" fmla="*/ 10489098 w 12192000"/>
              <a:gd name="connsiteY77" fmla="*/ 5886980 h 6858000"/>
              <a:gd name="connsiteX78" fmla="*/ 10487803 w 12192000"/>
              <a:gd name="connsiteY78" fmla="*/ 5995526 h 6858000"/>
              <a:gd name="connsiteX79" fmla="*/ 10489223 w 12192000"/>
              <a:gd name="connsiteY79" fmla="*/ 6085907 h 6858000"/>
              <a:gd name="connsiteX80" fmla="*/ 10482297 w 12192000"/>
              <a:gd name="connsiteY80" fmla="*/ 6085342 h 6858000"/>
              <a:gd name="connsiteX81" fmla="*/ 10406339 w 12192000"/>
              <a:gd name="connsiteY81" fmla="*/ 6080803 h 6858000"/>
              <a:gd name="connsiteX82" fmla="*/ 10132234 w 12192000"/>
              <a:gd name="connsiteY82" fmla="*/ 6082285 h 6858000"/>
              <a:gd name="connsiteX83" fmla="*/ 10067290 w 12192000"/>
              <a:gd name="connsiteY83" fmla="*/ 6122291 h 6858000"/>
              <a:gd name="connsiteX84" fmla="*/ 10045804 w 12192000"/>
              <a:gd name="connsiteY84" fmla="*/ 6163873 h 6858000"/>
              <a:gd name="connsiteX85" fmla="*/ 10010670 w 12192000"/>
              <a:gd name="connsiteY85" fmla="*/ 6149508 h 6858000"/>
              <a:gd name="connsiteX86" fmla="*/ 9947544 w 12192000"/>
              <a:gd name="connsiteY86" fmla="*/ 6129573 h 6858000"/>
              <a:gd name="connsiteX87" fmla="*/ 9469663 w 12192000"/>
              <a:gd name="connsiteY87" fmla="*/ 6052770 h 6858000"/>
              <a:gd name="connsiteX88" fmla="*/ 9090716 w 12192000"/>
              <a:gd name="connsiteY88" fmla="*/ 6154050 h 6858000"/>
              <a:gd name="connsiteX89" fmla="*/ 8677849 w 12192000"/>
              <a:gd name="connsiteY89" fmla="*/ 6458482 h 6858000"/>
              <a:gd name="connsiteX90" fmla="*/ 8227229 w 12192000"/>
              <a:gd name="connsiteY90" fmla="*/ 6827762 h 6858000"/>
              <a:gd name="connsiteX91" fmla="*/ 8185510 w 12192000"/>
              <a:gd name="connsiteY91" fmla="*/ 6858000 h 6858000"/>
              <a:gd name="connsiteX92" fmla="*/ 0 w 12192000"/>
              <a:gd name="connsiteY9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92000" h="6858000">
                <a:moveTo>
                  <a:pt x="10264876" y="6095610"/>
                </a:moveTo>
                <a:cubicBezTo>
                  <a:pt x="10312369" y="6096718"/>
                  <a:pt x="10365861" y="6101599"/>
                  <a:pt x="10421592" y="6107649"/>
                </a:cubicBezTo>
                <a:lnTo>
                  <a:pt x="10489685" y="6115276"/>
                </a:lnTo>
                <a:lnTo>
                  <a:pt x="10489744" y="6119017"/>
                </a:lnTo>
                <a:cubicBezTo>
                  <a:pt x="10488130" y="6199632"/>
                  <a:pt x="10476716" y="6270130"/>
                  <a:pt x="10431587" y="6290345"/>
                </a:cubicBezTo>
                <a:cubicBezTo>
                  <a:pt x="10363893" y="6320669"/>
                  <a:pt x="10215646" y="6237346"/>
                  <a:pt x="10078118" y="6177084"/>
                </a:cubicBezTo>
                <a:lnTo>
                  <a:pt x="10069268" y="6173466"/>
                </a:lnTo>
                <a:lnTo>
                  <a:pt x="10077471" y="6153014"/>
                </a:lnTo>
                <a:cubicBezTo>
                  <a:pt x="10091783" y="6132067"/>
                  <a:pt x="10112426" y="6115245"/>
                  <a:pt x="10144158" y="6106206"/>
                </a:cubicBezTo>
                <a:cubicBezTo>
                  <a:pt x="10175890" y="6097167"/>
                  <a:pt x="10217383" y="6094502"/>
                  <a:pt x="10264876" y="6095610"/>
                </a:cubicBezTo>
                <a:close/>
                <a:moveTo>
                  <a:pt x="9490505" y="6078872"/>
                </a:moveTo>
                <a:cubicBezTo>
                  <a:pt x="9548821" y="6080289"/>
                  <a:pt x="9607709" y="6086407"/>
                  <a:pt x="9664802" y="6093530"/>
                </a:cubicBezTo>
                <a:cubicBezTo>
                  <a:pt x="9778988" y="6107776"/>
                  <a:pt x="9897321" y="6142280"/>
                  <a:pt x="10004755" y="6177900"/>
                </a:cubicBezTo>
                <a:lnTo>
                  <a:pt x="10032905" y="6189218"/>
                </a:lnTo>
                <a:lnTo>
                  <a:pt x="10022329" y="6225803"/>
                </a:lnTo>
                <a:cubicBezTo>
                  <a:pt x="10015342" y="6261254"/>
                  <a:pt x="10016363" y="6290806"/>
                  <a:pt x="9993811" y="6315445"/>
                </a:cubicBezTo>
                <a:cubicBezTo>
                  <a:pt x="9963741" y="6348298"/>
                  <a:pt x="9907340" y="6373797"/>
                  <a:pt x="9852734" y="6385469"/>
                </a:cubicBezTo>
                <a:cubicBezTo>
                  <a:pt x="9798127" y="6397142"/>
                  <a:pt x="9717926" y="6382091"/>
                  <a:pt x="9666173" y="6385480"/>
                </a:cubicBezTo>
                <a:cubicBezTo>
                  <a:pt x="9628272" y="6486244"/>
                  <a:pt x="9607737" y="6593877"/>
                  <a:pt x="9574603" y="6654901"/>
                </a:cubicBezTo>
                <a:cubicBezTo>
                  <a:pt x="9541469" y="6715926"/>
                  <a:pt x="9536312" y="6728212"/>
                  <a:pt x="9467372" y="6751628"/>
                </a:cubicBezTo>
                <a:cubicBezTo>
                  <a:pt x="9398431" y="6775044"/>
                  <a:pt x="9286777" y="6736459"/>
                  <a:pt x="9160958" y="6795398"/>
                </a:cubicBezTo>
                <a:cubicBezTo>
                  <a:pt x="9129503" y="6810133"/>
                  <a:pt x="9095803" y="6829745"/>
                  <a:pt x="9060431" y="6852654"/>
                </a:cubicBezTo>
                <a:lnTo>
                  <a:pt x="9052760" y="6858000"/>
                </a:lnTo>
                <a:lnTo>
                  <a:pt x="8223303" y="6858000"/>
                </a:lnTo>
                <a:lnTo>
                  <a:pt x="8277776" y="6816306"/>
                </a:lnTo>
                <a:cubicBezTo>
                  <a:pt x="8351487" y="6757101"/>
                  <a:pt x="8429278" y="6690830"/>
                  <a:pt x="8507125" y="6630316"/>
                </a:cubicBezTo>
                <a:cubicBezTo>
                  <a:pt x="8662819" y="6509288"/>
                  <a:pt x="8871650" y="6323380"/>
                  <a:pt x="9007068" y="6233731"/>
                </a:cubicBezTo>
                <a:cubicBezTo>
                  <a:pt x="9142487" y="6144082"/>
                  <a:pt x="9210009" y="6115790"/>
                  <a:pt x="9319631" y="6092423"/>
                </a:cubicBezTo>
                <a:cubicBezTo>
                  <a:pt x="9374442" y="6080740"/>
                  <a:pt x="9432188" y="6077455"/>
                  <a:pt x="9490505" y="6078872"/>
                </a:cubicBezTo>
                <a:close/>
                <a:moveTo>
                  <a:pt x="12192000" y="5413737"/>
                </a:moveTo>
                <a:lnTo>
                  <a:pt x="12192000" y="6858000"/>
                </a:lnTo>
                <a:lnTo>
                  <a:pt x="9098936" y="6858000"/>
                </a:lnTo>
                <a:lnTo>
                  <a:pt x="9142307" y="6833229"/>
                </a:lnTo>
                <a:cubicBezTo>
                  <a:pt x="9309768" y="6747748"/>
                  <a:pt x="9448559" y="6826529"/>
                  <a:pt x="9538997" y="6756416"/>
                </a:cubicBezTo>
                <a:cubicBezTo>
                  <a:pt x="9629435" y="6686303"/>
                  <a:pt x="9646409" y="6488754"/>
                  <a:pt x="9684936" y="6412551"/>
                </a:cubicBezTo>
                <a:cubicBezTo>
                  <a:pt x="9839816" y="6431752"/>
                  <a:pt x="9914643" y="6405163"/>
                  <a:pt x="9991180" y="6354105"/>
                </a:cubicBezTo>
                <a:cubicBezTo>
                  <a:pt x="10029449" y="6328577"/>
                  <a:pt x="10035961" y="6275641"/>
                  <a:pt x="10048773" y="6224568"/>
                </a:cubicBezTo>
                <a:lnTo>
                  <a:pt x="10058778" y="6199621"/>
                </a:lnTo>
                <a:lnTo>
                  <a:pt x="10086370" y="6210715"/>
                </a:lnTo>
                <a:cubicBezTo>
                  <a:pt x="10168311" y="6248065"/>
                  <a:pt x="10249086" y="6294327"/>
                  <a:pt x="10309400" y="6307246"/>
                </a:cubicBezTo>
                <a:cubicBezTo>
                  <a:pt x="10389819" y="6324473"/>
                  <a:pt x="10452602" y="6338688"/>
                  <a:pt x="10487267" y="6281261"/>
                </a:cubicBezTo>
                <a:cubicBezTo>
                  <a:pt x="10504600" y="6252547"/>
                  <a:pt x="10512867" y="6193796"/>
                  <a:pt x="10516433" y="6131776"/>
                </a:cubicBezTo>
                <a:lnTo>
                  <a:pt x="10516779" y="6118310"/>
                </a:lnTo>
                <a:lnTo>
                  <a:pt x="10591738" y="6126706"/>
                </a:lnTo>
                <a:cubicBezTo>
                  <a:pt x="10648184" y="6132494"/>
                  <a:pt x="10703107" y="6136848"/>
                  <a:pt x="10752746" y="6137167"/>
                </a:cubicBezTo>
                <a:cubicBezTo>
                  <a:pt x="10951300" y="6138444"/>
                  <a:pt x="11146736" y="6197097"/>
                  <a:pt x="11335478" y="6113868"/>
                </a:cubicBezTo>
                <a:cubicBezTo>
                  <a:pt x="11524220" y="6030640"/>
                  <a:pt x="11649721" y="5817019"/>
                  <a:pt x="11885196" y="5637799"/>
                </a:cubicBezTo>
                <a:cubicBezTo>
                  <a:pt x="11944065" y="5592994"/>
                  <a:pt x="12012075" y="5542621"/>
                  <a:pt x="12084820" y="5489895"/>
                </a:cubicBezTo>
                <a:close/>
                <a:moveTo>
                  <a:pt x="12192000" y="4494339"/>
                </a:moveTo>
                <a:lnTo>
                  <a:pt x="12192000" y="5383991"/>
                </a:lnTo>
                <a:lnTo>
                  <a:pt x="12186081" y="5388174"/>
                </a:lnTo>
                <a:cubicBezTo>
                  <a:pt x="12062519" y="5476261"/>
                  <a:pt x="11948483" y="5559780"/>
                  <a:pt x="11866259" y="5621662"/>
                </a:cubicBezTo>
                <a:cubicBezTo>
                  <a:pt x="11696321" y="5747320"/>
                  <a:pt x="11583926" y="5899481"/>
                  <a:pt x="11501219" y="5967313"/>
                </a:cubicBezTo>
                <a:cubicBezTo>
                  <a:pt x="11418511" y="6035144"/>
                  <a:pt x="11363156" y="6104113"/>
                  <a:pt x="11180677" y="6123028"/>
                </a:cubicBezTo>
                <a:cubicBezTo>
                  <a:pt x="11043818" y="6137214"/>
                  <a:pt x="10774974" y="6110189"/>
                  <a:pt x="10575387" y="6092925"/>
                </a:cubicBezTo>
                <a:lnTo>
                  <a:pt x="10517553" y="6088214"/>
                </a:lnTo>
                <a:lnTo>
                  <a:pt x="10518801" y="6039643"/>
                </a:lnTo>
                <a:cubicBezTo>
                  <a:pt x="10518779" y="6010346"/>
                  <a:pt x="10518128" y="5983578"/>
                  <a:pt x="10517392" y="5962685"/>
                </a:cubicBezTo>
                <a:cubicBezTo>
                  <a:pt x="10514449" y="5879116"/>
                  <a:pt x="10522966" y="5781213"/>
                  <a:pt x="10559475" y="5729915"/>
                </a:cubicBezTo>
                <a:cubicBezTo>
                  <a:pt x="10595985" y="5678616"/>
                  <a:pt x="10647262" y="5655439"/>
                  <a:pt x="10736448" y="5654892"/>
                </a:cubicBezTo>
                <a:cubicBezTo>
                  <a:pt x="10825633" y="5654346"/>
                  <a:pt x="10862398" y="5669047"/>
                  <a:pt x="10928222" y="5672159"/>
                </a:cubicBezTo>
                <a:cubicBezTo>
                  <a:pt x="10994047" y="5675272"/>
                  <a:pt x="11078714" y="5712360"/>
                  <a:pt x="11131394" y="5673571"/>
                </a:cubicBezTo>
                <a:cubicBezTo>
                  <a:pt x="11184075" y="5634781"/>
                  <a:pt x="11190987" y="5575761"/>
                  <a:pt x="11244301" y="5439424"/>
                </a:cubicBezTo>
                <a:cubicBezTo>
                  <a:pt x="11297615" y="5303087"/>
                  <a:pt x="11387107" y="4991207"/>
                  <a:pt x="11451280" y="4855548"/>
                </a:cubicBezTo>
                <a:cubicBezTo>
                  <a:pt x="11515454" y="4719888"/>
                  <a:pt x="11553741" y="4677639"/>
                  <a:pt x="11629342" y="4625463"/>
                </a:cubicBezTo>
                <a:cubicBezTo>
                  <a:pt x="11704942" y="4573287"/>
                  <a:pt x="11778361" y="4569670"/>
                  <a:pt x="11904881" y="4542491"/>
                </a:cubicBezTo>
                <a:cubicBezTo>
                  <a:pt x="11968141" y="4528902"/>
                  <a:pt x="12054145" y="4515404"/>
                  <a:pt x="12141779" y="4502040"/>
                </a:cubicBezTo>
                <a:close/>
                <a:moveTo>
                  <a:pt x="0" y="0"/>
                </a:moveTo>
                <a:lnTo>
                  <a:pt x="12192000" y="0"/>
                </a:lnTo>
                <a:lnTo>
                  <a:pt x="12192000" y="4458502"/>
                </a:lnTo>
                <a:lnTo>
                  <a:pt x="12059144" y="4482519"/>
                </a:lnTo>
                <a:cubicBezTo>
                  <a:pt x="11915410" y="4507579"/>
                  <a:pt x="11761156" y="4534694"/>
                  <a:pt x="11666262" y="4577578"/>
                </a:cubicBezTo>
                <a:cubicBezTo>
                  <a:pt x="11539738" y="4634757"/>
                  <a:pt x="11506725" y="4673174"/>
                  <a:pt x="11437633" y="4800711"/>
                </a:cubicBezTo>
                <a:cubicBezTo>
                  <a:pt x="11368541" y="4928248"/>
                  <a:pt x="11307047" y="5199179"/>
                  <a:pt x="11251706" y="5342800"/>
                </a:cubicBezTo>
                <a:cubicBezTo>
                  <a:pt x="11196366" y="5486420"/>
                  <a:pt x="11156576" y="5641526"/>
                  <a:pt x="11105594" y="5662433"/>
                </a:cubicBezTo>
                <a:cubicBezTo>
                  <a:pt x="10999096" y="5675298"/>
                  <a:pt x="10843485" y="5628125"/>
                  <a:pt x="10753605" y="5630484"/>
                </a:cubicBezTo>
                <a:cubicBezTo>
                  <a:pt x="10663725" y="5632842"/>
                  <a:pt x="10610399" y="5633833"/>
                  <a:pt x="10566315" y="5676581"/>
                </a:cubicBezTo>
                <a:cubicBezTo>
                  <a:pt x="10522230" y="5719330"/>
                  <a:pt x="10500953" y="5765604"/>
                  <a:pt x="10489098" y="5886980"/>
                </a:cubicBezTo>
                <a:cubicBezTo>
                  <a:pt x="10486134" y="5917324"/>
                  <a:pt x="10486699" y="5955179"/>
                  <a:pt x="10487803" y="5995526"/>
                </a:cubicBezTo>
                <a:lnTo>
                  <a:pt x="10489223" y="6085907"/>
                </a:lnTo>
                <a:lnTo>
                  <a:pt x="10482297" y="6085342"/>
                </a:lnTo>
                <a:cubicBezTo>
                  <a:pt x="10453811" y="6083243"/>
                  <a:pt x="10428182" y="6081652"/>
                  <a:pt x="10406339" y="6080803"/>
                </a:cubicBezTo>
                <a:cubicBezTo>
                  <a:pt x="10231598" y="6074013"/>
                  <a:pt x="10194432" y="6064361"/>
                  <a:pt x="10132234" y="6082285"/>
                </a:cubicBezTo>
                <a:cubicBezTo>
                  <a:pt x="10101136" y="6091247"/>
                  <a:pt x="10081645" y="6104598"/>
                  <a:pt x="10067290" y="6122291"/>
                </a:cubicBezTo>
                <a:lnTo>
                  <a:pt x="10045804" y="6163873"/>
                </a:lnTo>
                <a:lnTo>
                  <a:pt x="10010670" y="6149508"/>
                </a:lnTo>
                <a:cubicBezTo>
                  <a:pt x="9988767" y="6141379"/>
                  <a:pt x="9967584" y="6134523"/>
                  <a:pt x="9947544" y="6129573"/>
                </a:cubicBezTo>
                <a:cubicBezTo>
                  <a:pt x="9787224" y="6089977"/>
                  <a:pt x="9612467" y="6048691"/>
                  <a:pt x="9469663" y="6052770"/>
                </a:cubicBezTo>
                <a:cubicBezTo>
                  <a:pt x="9326859" y="6056849"/>
                  <a:pt x="9222685" y="6086431"/>
                  <a:pt x="9090716" y="6154050"/>
                </a:cubicBezTo>
                <a:cubicBezTo>
                  <a:pt x="8958746" y="6221669"/>
                  <a:pt x="8844661" y="6330611"/>
                  <a:pt x="8677849" y="6458482"/>
                </a:cubicBezTo>
                <a:cubicBezTo>
                  <a:pt x="8552741" y="6554385"/>
                  <a:pt x="8376499" y="6714512"/>
                  <a:pt x="8227229" y="6827762"/>
                </a:cubicBezTo>
                <a:lnTo>
                  <a:pt x="8185510" y="6858000"/>
                </a:lnTo>
                <a:lnTo>
                  <a:pt x="0" y="6858000"/>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lvl2pPr>
          </a:lstStyle>
          <a:p>
            <a:pPr lvl="0"/>
            <a:r>
              <a:rPr lang="nb-NO"/>
              <a:t>Klikk på ikonet for å legge til bilde</a:t>
            </a:r>
          </a:p>
        </p:txBody>
      </p:sp>
      <p:sp>
        <p:nvSpPr>
          <p:cNvPr id="3" name="Plassholder for tekst 2">
            <a:extLst>
              <a:ext uri="{FF2B5EF4-FFF2-40B4-BE49-F238E27FC236}">
                <a16:creationId xmlns:a16="http://schemas.microsoft.com/office/drawing/2014/main" id="{5708CB54-7F4F-0042-B499-641DFC6561D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48696669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bg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499C8465-6D9C-A642-9D04-C5F3405D2ABF}"/>
              </a:ext>
            </a:extLst>
          </p:cNvPr>
          <p:cNvSpPr>
            <a:spLocks noGrp="1"/>
          </p:cNvSpPr>
          <p:nvPr>
            <p:ph type="pic" sz="quarter" idx="12" hasCustomPrompt="1"/>
          </p:nvPr>
        </p:nvSpPr>
        <p:spPr>
          <a:xfrm>
            <a:off x="0" y="0"/>
            <a:ext cx="12192000" cy="6858000"/>
          </a:xfrm>
          <a:custGeom>
            <a:avLst/>
            <a:gdLst>
              <a:gd name="connsiteX0" fmla="*/ 8669653 w 12192000"/>
              <a:gd name="connsiteY0" fmla="*/ 6381997 h 6858000"/>
              <a:gd name="connsiteX1" fmla="*/ 8669653 w 12192000"/>
              <a:gd name="connsiteY1" fmla="*/ 6858000 h 6858000"/>
              <a:gd name="connsiteX2" fmla="*/ 7932127 w 12192000"/>
              <a:gd name="connsiteY2" fmla="*/ 6858000 h 6858000"/>
              <a:gd name="connsiteX3" fmla="*/ 8008048 w 12192000"/>
              <a:gd name="connsiteY3" fmla="*/ 6756272 h 6858000"/>
              <a:gd name="connsiteX4" fmla="*/ 8150977 w 12192000"/>
              <a:gd name="connsiteY4" fmla="*/ 6619465 h 6858000"/>
              <a:gd name="connsiteX5" fmla="*/ 8668286 w 12192000"/>
              <a:gd name="connsiteY5" fmla="*/ 6382360 h 6858000"/>
              <a:gd name="connsiteX6" fmla="*/ 0 w 12192000"/>
              <a:gd name="connsiteY6" fmla="*/ 0 h 6858000"/>
              <a:gd name="connsiteX7" fmla="*/ 8669653 w 12192000"/>
              <a:gd name="connsiteY7" fmla="*/ 0 h 6858000"/>
              <a:gd name="connsiteX8" fmla="*/ 8669653 w 12192000"/>
              <a:gd name="connsiteY8" fmla="*/ 6116625 h 6858000"/>
              <a:gd name="connsiteX9" fmla="*/ 8695012 w 12192000"/>
              <a:gd name="connsiteY9" fmla="*/ 6113682 h 6858000"/>
              <a:gd name="connsiteX10" fmla="*/ 8912403 w 12192000"/>
              <a:gd name="connsiteY10" fmla="*/ 6069336 h 6858000"/>
              <a:gd name="connsiteX11" fmla="*/ 9993449 w 12192000"/>
              <a:gd name="connsiteY11" fmla="*/ 5681553 h 6858000"/>
              <a:gd name="connsiteX12" fmla="*/ 10407107 w 12192000"/>
              <a:gd name="connsiteY12" fmla="*/ 5816478 h 6858000"/>
              <a:gd name="connsiteX13" fmla="*/ 10421086 w 12192000"/>
              <a:gd name="connsiteY13" fmla="*/ 5818837 h 6858000"/>
              <a:gd name="connsiteX14" fmla="*/ 10454567 w 12192000"/>
              <a:gd name="connsiteY14" fmla="*/ 5798260 h 6858000"/>
              <a:gd name="connsiteX15" fmla="*/ 11258497 w 12192000"/>
              <a:gd name="connsiteY15" fmla="*/ 4991826 h 6858000"/>
              <a:gd name="connsiteX16" fmla="*/ 11963339 w 12192000"/>
              <a:gd name="connsiteY16" fmla="*/ 4714344 h 6858000"/>
              <a:gd name="connsiteX17" fmla="*/ 12129288 w 12192000"/>
              <a:gd name="connsiteY17" fmla="*/ 4636931 h 6858000"/>
              <a:gd name="connsiteX18" fmla="*/ 12192000 w 12192000"/>
              <a:gd name="connsiteY18" fmla="*/ 4605419 h 6858000"/>
              <a:gd name="connsiteX19" fmla="*/ 12192000 w 12192000"/>
              <a:gd name="connsiteY19" fmla="*/ 4632488 h 6858000"/>
              <a:gd name="connsiteX20" fmla="*/ 12111422 w 12192000"/>
              <a:gd name="connsiteY20" fmla="*/ 4673100 h 6858000"/>
              <a:gd name="connsiteX21" fmla="*/ 11941812 w 12192000"/>
              <a:gd name="connsiteY21" fmla="*/ 4752334 h 6858000"/>
              <a:gd name="connsiteX22" fmla="*/ 11291963 w 12192000"/>
              <a:gd name="connsiteY22" fmla="*/ 5000135 h 6858000"/>
              <a:gd name="connsiteX23" fmla="*/ 10742546 w 12192000"/>
              <a:gd name="connsiteY23" fmla="*/ 5578534 h 6858000"/>
              <a:gd name="connsiteX24" fmla="*/ 10485670 w 12192000"/>
              <a:gd name="connsiteY24" fmla="*/ 5807111 h 6858000"/>
              <a:gd name="connsiteX25" fmla="*/ 10456787 w 12192000"/>
              <a:gd name="connsiteY25" fmla="*/ 5824858 h 6858000"/>
              <a:gd name="connsiteX26" fmla="*/ 10474197 w 12192000"/>
              <a:gd name="connsiteY26" fmla="*/ 5827795 h 6858000"/>
              <a:gd name="connsiteX27" fmla="*/ 11186901 w 12192000"/>
              <a:gd name="connsiteY27" fmla="*/ 5752231 h 6858000"/>
              <a:gd name="connsiteX28" fmla="*/ 12133267 w 12192000"/>
              <a:gd name="connsiteY28" fmla="*/ 5343660 h 6858000"/>
              <a:gd name="connsiteX29" fmla="*/ 12192000 w 12192000"/>
              <a:gd name="connsiteY29" fmla="*/ 5317185 h 6858000"/>
              <a:gd name="connsiteX30" fmla="*/ 12192000 w 12192000"/>
              <a:gd name="connsiteY30" fmla="*/ 5344511 h 6858000"/>
              <a:gd name="connsiteX31" fmla="*/ 12114080 w 12192000"/>
              <a:gd name="connsiteY31" fmla="*/ 5379303 h 6858000"/>
              <a:gd name="connsiteX32" fmla="*/ 11174026 w 12192000"/>
              <a:gd name="connsiteY32" fmla="*/ 5782389 h 6858000"/>
              <a:gd name="connsiteX33" fmla="*/ 10480077 w 12192000"/>
              <a:gd name="connsiteY33" fmla="*/ 5858491 h 6858000"/>
              <a:gd name="connsiteX34" fmla="*/ 10418323 w 12192000"/>
              <a:gd name="connsiteY34" fmla="*/ 5848492 h 6858000"/>
              <a:gd name="connsiteX35" fmla="*/ 10334234 w 12192000"/>
              <a:gd name="connsiteY35" fmla="*/ 5900162 h 6858000"/>
              <a:gd name="connsiteX36" fmla="*/ 10135145 w 12192000"/>
              <a:gd name="connsiteY36" fmla="*/ 5991017 h 6858000"/>
              <a:gd name="connsiteX37" fmla="*/ 8894582 w 12192000"/>
              <a:gd name="connsiteY37" fmla="*/ 6320516 h 6858000"/>
              <a:gd name="connsiteX38" fmla="*/ 8775417 w 12192000"/>
              <a:gd name="connsiteY38" fmla="*/ 6350914 h 6858000"/>
              <a:gd name="connsiteX39" fmla="*/ 8669655 w 12192000"/>
              <a:gd name="connsiteY39" fmla="*/ 6380186 h 6858000"/>
              <a:gd name="connsiteX40" fmla="*/ 8669654 w 12192000"/>
              <a:gd name="connsiteY40" fmla="*/ 6357378 h 6858000"/>
              <a:gd name="connsiteX41" fmla="*/ 8520646 w 12192000"/>
              <a:gd name="connsiteY41" fmla="*/ 6404629 h 6858000"/>
              <a:gd name="connsiteX42" fmla="*/ 8240334 w 12192000"/>
              <a:gd name="connsiteY42" fmla="*/ 6524122 h 6858000"/>
              <a:gd name="connsiteX43" fmla="*/ 7959751 w 12192000"/>
              <a:gd name="connsiteY43" fmla="*/ 6773613 h 6858000"/>
              <a:gd name="connsiteX44" fmla="*/ 7897436 w 12192000"/>
              <a:gd name="connsiteY44" fmla="*/ 6858000 h 6858000"/>
              <a:gd name="connsiteX45" fmla="*/ 5950970 w 12192000"/>
              <a:gd name="connsiteY45" fmla="*/ 6858000 h 6858000"/>
              <a:gd name="connsiteX46" fmla="*/ 5996277 w 12192000"/>
              <a:gd name="connsiteY46" fmla="*/ 6836053 h 6858000"/>
              <a:gd name="connsiteX47" fmla="*/ 6539504 w 12192000"/>
              <a:gd name="connsiteY47" fmla="*/ 6463666 h 6858000"/>
              <a:gd name="connsiteX48" fmla="*/ 7157201 w 12192000"/>
              <a:gd name="connsiteY48" fmla="*/ 6421248 h 6858000"/>
              <a:gd name="connsiteX49" fmla="*/ 7814065 w 12192000"/>
              <a:gd name="connsiteY49" fmla="*/ 6185535 h 6858000"/>
              <a:gd name="connsiteX50" fmla="*/ 8211518 w 12192000"/>
              <a:gd name="connsiteY50" fmla="*/ 6170900 h 6858000"/>
              <a:gd name="connsiteX51" fmla="*/ 8571584 w 12192000"/>
              <a:gd name="connsiteY51" fmla="*/ 6154586 h 6858000"/>
              <a:gd name="connsiteX52" fmla="*/ 8669653 w 12192000"/>
              <a:gd name="connsiteY52" fmla="*/ 6139636 h 6858000"/>
              <a:gd name="connsiteX53" fmla="*/ 8669653 w 12192000"/>
              <a:gd name="connsiteY53" fmla="*/ 6355527 h 6858000"/>
              <a:gd name="connsiteX54" fmla="*/ 8683594 w 12192000"/>
              <a:gd name="connsiteY54" fmla="*/ 6351106 h 6858000"/>
              <a:gd name="connsiteX55" fmla="*/ 9516288 w 12192000"/>
              <a:gd name="connsiteY55" fmla="*/ 6147565 h 6858000"/>
              <a:gd name="connsiteX56" fmla="*/ 10346139 w 12192000"/>
              <a:gd name="connsiteY56" fmla="*/ 5864896 h 6858000"/>
              <a:gd name="connsiteX57" fmla="*/ 10388881 w 12192000"/>
              <a:gd name="connsiteY57" fmla="*/ 5838629 h 6858000"/>
              <a:gd name="connsiteX58" fmla="*/ 10355793 w 12192000"/>
              <a:gd name="connsiteY58" fmla="*/ 5826231 h 6858000"/>
              <a:gd name="connsiteX59" fmla="*/ 10058269 w 12192000"/>
              <a:gd name="connsiteY59" fmla="*/ 5709658 h 6858000"/>
              <a:gd name="connsiteX60" fmla="*/ 9994097 w 12192000"/>
              <a:gd name="connsiteY60" fmla="*/ 5714601 h 6858000"/>
              <a:gd name="connsiteX61" fmla="*/ 9003161 w 12192000"/>
              <a:gd name="connsiteY61" fmla="*/ 6072275 h 6858000"/>
              <a:gd name="connsiteX62" fmla="*/ 8781952 w 12192000"/>
              <a:gd name="connsiteY62" fmla="*/ 6120899 h 6858000"/>
              <a:gd name="connsiteX63" fmla="*/ 8669654 w 12192000"/>
              <a:gd name="connsiteY63" fmla="*/ 6138017 h 6858000"/>
              <a:gd name="connsiteX64" fmla="*/ 8669654 w 12192000"/>
              <a:gd name="connsiteY64" fmla="*/ 6118195 h 6858000"/>
              <a:gd name="connsiteX65" fmla="*/ 8501409 w 12192000"/>
              <a:gd name="connsiteY65" fmla="*/ 6137717 h 6858000"/>
              <a:gd name="connsiteX66" fmla="*/ 8141422 w 12192000"/>
              <a:gd name="connsiteY66" fmla="*/ 6138198 h 6858000"/>
              <a:gd name="connsiteX67" fmla="*/ 7533542 w 12192000"/>
              <a:gd name="connsiteY67" fmla="*/ 6259268 h 6858000"/>
              <a:gd name="connsiteX68" fmla="*/ 7095727 w 12192000"/>
              <a:gd name="connsiteY68" fmla="*/ 6401783 h 6858000"/>
              <a:gd name="connsiteX69" fmla="*/ 6527673 w 12192000"/>
              <a:gd name="connsiteY69" fmla="*/ 6440278 h 6858000"/>
              <a:gd name="connsiteX70" fmla="*/ 5960921 w 12192000"/>
              <a:gd name="connsiteY70" fmla="*/ 6824716 h 6858000"/>
              <a:gd name="connsiteX71" fmla="*/ 5883951 w 12192000"/>
              <a:gd name="connsiteY71" fmla="*/ 6858000 h 6858000"/>
              <a:gd name="connsiteX72" fmla="*/ 0 w 12192000"/>
              <a:gd name="connsiteY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192000" h="6858000">
                <a:moveTo>
                  <a:pt x="8669653" y="6381997"/>
                </a:moveTo>
                <a:lnTo>
                  <a:pt x="8669653" y="6858000"/>
                </a:lnTo>
                <a:lnTo>
                  <a:pt x="7932127" y="6858000"/>
                </a:lnTo>
                <a:lnTo>
                  <a:pt x="8008048" y="6756272"/>
                </a:lnTo>
                <a:cubicBezTo>
                  <a:pt x="8051841" y="6703993"/>
                  <a:pt x="8098798" y="6656595"/>
                  <a:pt x="8150977" y="6619465"/>
                </a:cubicBezTo>
                <a:cubicBezTo>
                  <a:pt x="8307513" y="6508077"/>
                  <a:pt x="8460790" y="6442844"/>
                  <a:pt x="8668286" y="6382360"/>
                </a:cubicBezTo>
                <a:close/>
                <a:moveTo>
                  <a:pt x="0" y="0"/>
                </a:moveTo>
                <a:lnTo>
                  <a:pt x="8669653" y="0"/>
                </a:lnTo>
                <a:lnTo>
                  <a:pt x="8669653" y="6116625"/>
                </a:lnTo>
                <a:lnTo>
                  <a:pt x="8695012" y="6113682"/>
                </a:lnTo>
                <a:cubicBezTo>
                  <a:pt x="8763229" y="6102803"/>
                  <a:pt x="8835177" y="6088304"/>
                  <a:pt x="8912403" y="6069336"/>
                </a:cubicBezTo>
                <a:cubicBezTo>
                  <a:pt x="9221308" y="5993463"/>
                  <a:pt x="9733149" y="5721811"/>
                  <a:pt x="9993449" y="5681553"/>
                </a:cubicBezTo>
                <a:cubicBezTo>
                  <a:pt x="10221211" y="5646329"/>
                  <a:pt x="10266172" y="5775695"/>
                  <a:pt x="10407107" y="5816478"/>
                </a:cubicBezTo>
                <a:lnTo>
                  <a:pt x="10421086" y="5818837"/>
                </a:lnTo>
                <a:lnTo>
                  <a:pt x="10454567" y="5798260"/>
                </a:lnTo>
                <a:cubicBezTo>
                  <a:pt x="10744936" y="5605636"/>
                  <a:pt x="11007036" y="5172478"/>
                  <a:pt x="11258497" y="4991826"/>
                </a:cubicBezTo>
                <a:cubicBezTo>
                  <a:pt x="11509959" y="4811174"/>
                  <a:pt x="11747596" y="4808485"/>
                  <a:pt x="11963339" y="4714344"/>
                </a:cubicBezTo>
                <a:cubicBezTo>
                  <a:pt x="12017275" y="4690808"/>
                  <a:pt x="12073451" y="4664282"/>
                  <a:pt x="12129288" y="4636931"/>
                </a:cubicBezTo>
                <a:lnTo>
                  <a:pt x="12192000" y="4605419"/>
                </a:lnTo>
                <a:lnTo>
                  <a:pt x="12192000" y="4632488"/>
                </a:lnTo>
                <a:lnTo>
                  <a:pt x="12111422" y="4673100"/>
                </a:lnTo>
                <a:cubicBezTo>
                  <a:pt x="12052753" y="4701951"/>
                  <a:pt x="11995034" y="4729283"/>
                  <a:pt x="11941812" y="4752334"/>
                </a:cubicBezTo>
                <a:cubicBezTo>
                  <a:pt x="11728924" y="4844540"/>
                  <a:pt x="11491840" y="4862434"/>
                  <a:pt x="11291963" y="5000135"/>
                </a:cubicBezTo>
                <a:cubicBezTo>
                  <a:pt x="11092085" y="5137835"/>
                  <a:pt x="10925675" y="5395310"/>
                  <a:pt x="10742546" y="5578534"/>
                </a:cubicBezTo>
                <a:cubicBezTo>
                  <a:pt x="10650983" y="5670147"/>
                  <a:pt x="10576130" y="5742351"/>
                  <a:pt x="10485670" y="5807111"/>
                </a:cubicBezTo>
                <a:lnTo>
                  <a:pt x="10456787" y="5824858"/>
                </a:lnTo>
                <a:lnTo>
                  <a:pt x="10474197" y="5827795"/>
                </a:lnTo>
                <a:cubicBezTo>
                  <a:pt x="10673106" y="5839576"/>
                  <a:pt x="10893840" y="5840381"/>
                  <a:pt x="11186901" y="5752231"/>
                </a:cubicBezTo>
                <a:cubicBezTo>
                  <a:pt x="11443328" y="5675102"/>
                  <a:pt x="11874570" y="5462921"/>
                  <a:pt x="12133267" y="5343660"/>
                </a:cubicBezTo>
                <a:lnTo>
                  <a:pt x="12192000" y="5317185"/>
                </a:lnTo>
                <a:lnTo>
                  <a:pt x="12192000" y="5344511"/>
                </a:lnTo>
                <a:lnTo>
                  <a:pt x="12114080" y="5379303"/>
                </a:lnTo>
                <a:cubicBezTo>
                  <a:pt x="11854138" y="5497937"/>
                  <a:pt x="11426927" y="5705986"/>
                  <a:pt x="11174026" y="5782389"/>
                </a:cubicBezTo>
                <a:cubicBezTo>
                  <a:pt x="10884998" y="5869708"/>
                  <a:pt x="10676731" y="5869789"/>
                  <a:pt x="10480077" y="5858491"/>
                </a:cubicBezTo>
                <a:lnTo>
                  <a:pt x="10418323" y="5848492"/>
                </a:lnTo>
                <a:lnTo>
                  <a:pt x="10334234" y="5900162"/>
                </a:lnTo>
                <a:cubicBezTo>
                  <a:pt x="10277159" y="5930314"/>
                  <a:pt x="10212143" y="5960101"/>
                  <a:pt x="10135145" y="5991017"/>
                </a:cubicBezTo>
                <a:cubicBezTo>
                  <a:pt x="9827150" y="6114680"/>
                  <a:pt x="9227953" y="6237955"/>
                  <a:pt x="8894582" y="6320516"/>
                </a:cubicBezTo>
                <a:cubicBezTo>
                  <a:pt x="8852911" y="6330836"/>
                  <a:pt x="8813277" y="6340905"/>
                  <a:pt x="8775417" y="6350914"/>
                </a:cubicBezTo>
                <a:lnTo>
                  <a:pt x="8669655" y="6380186"/>
                </a:lnTo>
                <a:lnTo>
                  <a:pt x="8669654" y="6357378"/>
                </a:lnTo>
                <a:lnTo>
                  <a:pt x="8520646" y="6404629"/>
                </a:lnTo>
                <a:cubicBezTo>
                  <a:pt x="8415173" y="6440961"/>
                  <a:pt x="8319169" y="6480578"/>
                  <a:pt x="8240334" y="6524122"/>
                </a:cubicBezTo>
                <a:cubicBezTo>
                  <a:pt x="8122082" y="6589437"/>
                  <a:pt x="8034070" y="6679165"/>
                  <a:pt x="7959751" y="6773613"/>
                </a:cubicBezTo>
                <a:lnTo>
                  <a:pt x="7897436" y="6858000"/>
                </a:lnTo>
                <a:lnTo>
                  <a:pt x="5950970" y="6858000"/>
                </a:lnTo>
                <a:lnTo>
                  <a:pt x="5996277" y="6836053"/>
                </a:lnTo>
                <a:cubicBezTo>
                  <a:pt x="6210801" y="6714240"/>
                  <a:pt x="6364667" y="6527148"/>
                  <a:pt x="6539504" y="6463666"/>
                </a:cubicBezTo>
                <a:cubicBezTo>
                  <a:pt x="6772620" y="6379022"/>
                  <a:pt x="6944774" y="6467603"/>
                  <a:pt x="7157201" y="6421248"/>
                </a:cubicBezTo>
                <a:cubicBezTo>
                  <a:pt x="7369627" y="6374894"/>
                  <a:pt x="7638346" y="6227259"/>
                  <a:pt x="7814065" y="6185535"/>
                </a:cubicBezTo>
                <a:cubicBezTo>
                  <a:pt x="7989786" y="6143811"/>
                  <a:pt x="8011404" y="6160598"/>
                  <a:pt x="8211518" y="6170900"/>
                </a:cubicBezTo>
                <a:cubicBezTo>
                  <a:pt x="8311574" y="6176052"/>
                  <a:pt x="8435503" y="6170701"/>
                  <a:pt x="8571584" y="6154586"/>
                </a:cubicBezTo>
                <a:lnTo>
                  <a:pt x="8669653" y="6139636"/>
                </a:lnTo>
                <a:lnTo>
                  <a:pt x="8669653" y="6355527"/>
                </a:lnTo>
                <a:lnTo>
                  <a:pt x="8683594" y="6351106"/>
                </a:lnTo>
                <a:cubicBezTo>
                  <a:pt x="8966140" y="6268085"/>
                  <a:pt x="9283807" y="6203584"/>
                  <a:pt x="9516288" y="6147565"/>
                </a:cubicBezTo>
                <a:cubicBezTo>
                  <a:pt x="9841760" y="6069139"/>
                  <a:pt x="10093713" y="6007999"/>
                  <a:pt x="10346139" y="5864896"/>
                </a:cubicBezTo>
                <a:lnTo>
                  <a:pt x="10388881" y="5838629"/>
                </a:lnTo>
                <a:lnTo>
                  <a:pt x="10355793" y="5826231"/>
                </a:lnTo>
                <a:cubicBezTo>
                  <a:pt x="10262480" y="5782123"/>
                  <a:pt x="10196887" y="5709278"/>
                  <a:pt x="10058269" y="5709658"/>
                </a:cubicBezTo>
                <a:cubicBezTo>
                  <a:pt x="10038467" y="5709712"/>
                  <a:pt x="10017174" y="5711261"/>
                  <a:pt x="9994097" y="5714601"/>
                </a:cubicBezTo>
                <a:cubicBezTo>
                  <a:pt x="9747945" y="5750232"/>
                  <a:pt x="9300491" y="5996460"/>
                  <a:pt x="9003161" y="6072275"/>
                </a:cubicBezTo>
                <a:cubicBezTo>
                  <a:pt x="8928828" y="6091229"/>
                  <a:pt x="8854604" y="6107426"/>
                  <a:pt x="8781952" y="6120899"/>
                </a:cubicBezTo>
                <a:lnTo>
                  <a:pt x="8669654" y="6138017"/>
                </a:lnTo>
                <a:lnTo>
                  <a:pt x="8669654" y="6118195"/>
                </a:lnTo>
                <a:lnTo>
                  <a:pt x="8501409" y="6137717"/>
                </a:lnTo>
                <a:cubicBezTo>
                  <a:pt x="8376804" y="6146693"/>
                  <a:pt x="8260935" y="6144589"/>
                  <a:pt x="8141422" y="6138198"/>
                </a:cubicBezTo>
                <a:cubicBezTo>
                  <a:pt x="7902397" y="6125417"/>
                  <a:pt x="7790451" y="6148338"/>
                  <a:pt x="7533542" y="6259268"/>
                </a:cubicBezTo>
                <a:cubicBezTo>
                  <a:pt x="7276634" y="6370197"/>
                  <a:pt x="7263372" y="6371615"/>
                  <a:pt x="7095727" y="6401783"/>
                </a:cubicBezTo>
                <a:cubicBezTo>
                  <a:pt x="6928082" y="6431951"/>
                  <a:pt x="6731717" y="6363341"/>
                  <a:pt x="6527673" y="6440278"/>
                </a:cubicBezTo>
                <a:cubicBezTo>
                  <a:pt x="6349133" y="6507597"/>
                  <a:pt x="6166319" y="6717966"/>
                  <a:pt x="5960921" y="6824716"/>
                </a:cubicBezTo>
                <a:lnTo>
                  <a:pt x="5883951" y="6858000"/>
                </a:lnTo>
                <a:lnTo>
                  <a:pt x="0" y="6858000"/>
                </a:lnTo>
                <a:close/>
              </a:path>
            </a:pathLst>
          </a:custGeom>
          <a:solidFill>
            <a:schemeClr val="tx1"/>
          </a:solidFill>
        </p:spPr>
        <p:txBody>
          <a:bodyPr wrap="square" tIns="720000" bIns="46800" anchor="t" anchorCtr="0">
            <a:noAutofit/>
          </a:bodyPr>
          <a:lstStyle>
            <a:lvl1pPr marL="2160000" indent="0" algn="l">
              <a:buNone/>
              <a:defRPr>
                <a:solidFill>
                  <a:schemeClr val="bg1"/>
                </a:solidFill>
              </a:defRPr>
            </a:lvl1pPr>
            <a:lvl2pPr marL="457200" indent="0">
              <a:buNone/>
              <a:defRPr>
                <a:solidFill>
                  <a:schemeClr val="bg1"/>
                </a:solidFill>
              </a:defRPr>
            </a:lvl2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tx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4AD43929-8EFA-C544-BCD3-4B296A4ECB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86585553"/>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de-5">
    <p:bg>
      <p:bgPr>
        <a:solidFill>
          <a:schemeClr val="bg2"/>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469B12B1-232E-8C41-AAE0-143D517F281E}"/>
              </a:ext>
            </a:extLst>
          </p:cNvPr>
          <p:cNvSpPr>
            <a:spLocks noGrp="1"/>
          </p:cNvSpPr>
          <p:nvPr>
            <p:ph type="pic" sz="quarter" idx="11" hasCustomPrompt="1"/>
          </p:nvPr>
        </p:nvSpPr>
        <p:spPr>
          <a:xfrm>
            <a:off x="1209675" y="890588"/>
            <a:ext cx="9937750" cy="5076825"/>
          </a:xfrm>
          <a:solidFill>
            <a:schemeClr val="tx1"/>
          </a:solidFill>
        </p:spPr>
        <p:txBody>
          <a:bodyPr lIns="360000" tIns="360000" rIns="90000" bIns="46800" anchor="t" anchorCtr="0"/>
          <a:lstStyle>
            <a:lvl1pPr marL="0" indent="0" algn="l">
              <a:buNone/>
              <a:defRPr>
                <a:solidFill>
                  <a:schemeClr val="bg1"/>
                </a:solidFill>
              </a:defRPr>
            </a:lvl1pPr>
            <a:lvl2pPr marL="457200" indent="0">
              <a:buNone/>
              <a:defRPr/>
            </a:lvl2pPr>
          </a:lstStyle>
          <a:p>
            <a:pPr lvl="0"/>
            <a:r>
              <a:rPr lang="nb-NO"/>
              <a:t>Klikk på ikonet for å legge til bilde</a:t>
            </a:r>
          </a:p>
        </p:txBody>
      </p:sp>
      <p:sp>
        <p:nvSpPr>
          <p:cNvPr id="4" name="Plassholder for tekst 2">
            <a:extLst>
              <a:ext uri="{FF2B5EF4-FFF2-40B4-BE49-F238E27FC236}">
                <a16:creationId xmlns:a16="http://schemas.microsoft.com/office/drawing/2014/main" id="{137408CE-9CD5-184B-ADE9-7A60FB47F58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861506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psummering">
    <p:bg>
      <p:bgPr>
        <a:solidFill>
          <a:schemeClr val="bg2"/>
        </a:solidFill>
        <a:effectLst/>
      </p:bgPr>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solidFill>
                  <a:schemeClr val="tx1"/>
                </a:solidFill>
              </a:defRPr>
            </a:lvl2pPr>
          </a:lstStyle>
          <a:p>
            <a:pPr lvl="0"/>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EE80356A-1127-244B-B349-FD30C4EE1F5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345144174"/>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accent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7AB9CB22-F5D5-EB49-81A9-4480A06422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9442"/>
            <a:ext cx="2777091" cy="4842108"/>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tx1"/>
                </a:solidFill>
                <a:latin typeface="Quire Sans" panose="020B0502040400020003" pitchFamily="34" charset="0"/>
                <a:cs typeface="Quire Sans" panose="020B0502040400020003" pitchFamily="34" charset="0"/>
              </a:rPr>
              <a:t>Et nettverk av</a:t>
            </a:r>
          </a:p>
          <a:p>
            <a:pPr algn="ctr"/>
            <a:r>
              <a:rPr lang="nb-NO" sz="3500" b="0" i="0">
                <a:solidFill>
                  <a:schemeClr val="tx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76EA76CF-2AE5-9141-A8C7-BE3D7FAE59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96266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accent2"/>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A866914-5BBE-5348-8677-F0C67C6D9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749187"/>
            <a:ext cx="2653200" cy="1258661"/>
          </a:xfrm>
          <a:prstGeom prst="rect">
            <a:avLst/>
          </a:prstGeom>
        </p:spPr>
      </p:pic>
    </p:spTree>
    <p:extLst>
      <p:ext uri="{BB962C8B-B14F-4D97-AF65-F5344CB8AC3E}">
        <p14:creationId xmlns:p14="http://schemas.microsoft.com/office/powerpoint/2010/main" val="423157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26453191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Tree>
    <p:extLst>
      <p:ext uri="{BB962C8B-B14F-4D97-AF65-F5344CB8AC3E}">
        <p14:creationId xmlns:p14="http://schemas.microsoft.com/office/powerpoint/2010/main" val="373088349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theme" Target="../theme/theme3.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01.07.2025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825474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01.07.2025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428721110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01.07.2025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342853758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a:xfrm>
            <a:off x="2297596" y="1405449"/>
            <a:ext cx="7596808" cy="1083366"/>
          </a:xfrm>
        </p:spPr>
        <p:txBody>
          <a:bodyPr>
            <a:noAutofit/>
          </a:bodyPr>
          <a:lstStyle/>
          <a:p>
            <a:r>
              <a:rPr lang="nb-NO" sz="3600">
                <a:latin typeface="Quire Sans"/>
                <a:cs typeface="Quire Sans"/>
              </a:rPr>
              <a:t>SAT</a:t>
            </a:r>
          </a:p>
          <a:p>
            <a:r>
              <a:rPr lang="nb-NO" sz="3600">
                <a:latin typeface="Quire Sans"/>
                <a:cs typeface="Quire Sans"/>
              </a:rPr>
              <a:t>Situasjon – Analyse – Tiltak</a:t>
            </a:r>
          </a:p>
          <a:p>
            <a:r>
              <a:rPr lang="nb-NO" sz="2400">
                <a:latin typeface="Quire Sans"/>
                <a:cs typeface="Quire Sans"/>
              </a:rPr>
              <a:t>Tredje opplæring</a:t>
            </a:r>
            <a:endParaRPr lang="nb-NO" sz="2400"/>
          </a:p>
        </p:txBody>
      </p:sp>
      <p:pic>
        <p:nvPicPr>
          <p:cNvPr id="5" name="Plassholder for bilde 4"/>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09" t="25196" r="109" b="24810"/>
          <a:stretch/>
        </p:blipFill>
        <p:spPr/>
      </p:pic>
      <p:sp>
        <p:nvSpPr>
          <p:cNvPr id="3" name="TekstSylinder 2"/>
          <p:cNvSpPr txBox="1"/>
          <p:nvPr/>
        </p:nvSpPr>
        <p:spPr>
          <a:xfrm>
            <a:off x="10668000" y="6610350"/>
            <a:ext cx="1524000" cy="215444"/>
          </a:xfrm>
          <a:prstGeom prst="rect">
            <a:avLst/>
          </a:prstGeom>
          <a:noFill/>
        </p:spPr>
        <p:txBody>
          <a:bodyPr wrap="square" rtlCol="0">
            <a:spAutoFit/>
          </a:bodyPr>
          <a:lstStyle/>
          <a:p>
            <a:r>
              <a:rPr lang="nb-NO" sz="800" dirty="0">
                <a:solidFill>
                  <a:schemeClr val="bg1"/>
                </a:solidFill>
              </a:rPr>
              <a:t>Foto: bamagal (</a:t>
            </a:r>
            <a:r>
              <a:rPr lang="nb-NO" sz="800" dirty="0" err="1">
                <a:solidFill>
                  <a:schemeClr val="bg1"/>
                </a:solidFill>
              </a:rPr>
              <a:t>unsplash</a:t>
            </a:r>
            <a:r>
              <a:rPr lang="nb-NO" sz="800" dirty="0">
                <a:solidFill>
                  <a:schemeClr val="bg1"/>
                </a:solidFill>
              </a:rPr>
              <a:t>)</a:t>
            </a:r>
          </a:p>
        </p:txBody>
      </p:sp>
    </p:spTree>
    <p:extLst>
      <p:ext uri="{BB962C8B-B14F-4D97-AF65-F5344CB8AC3E}">
        <p14:creationId xmlns:p14="http://schemas.microsoft.com/office/powerpoint/2010/main" val="37809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6123" y="3060191"/>
            <a:ext cx="3728677" cy="2459161"/>
          </a:xfrm>
        </p:spPr>
        <p:txBody>
          <a:bodyPr>
            <a:normAutofit/>
          </a:bodyPr>
          <a:lstStyle/>
          <a:p>
            <a:pPr>
              <a:lnSpc>
                <a:spcPct val="120000"/>
              </a:lnSpc>
              <a:spcBef>
                <a:spcPts val="1000"/>
              </a:spcBef>
              <a:buSzPts val="1800"/>
            </a:pPr>
            <a:r>
              <a:rPr lang="nb-NO"/>
              <a:t>Fyll ut skjemaet i vedlegg 6: </a:t>
            </a:r>
            <a:r>
              <a:rPr lang="nb-NO" i="1"/>
              <a:t>Analyseverktøy 1 – for oppsamling av data til utvelgelse av hovedområder</a:t>
            </a:r>
            <a:br>
              <a:rPr lang="nb-NO" i="1"/>
            </a:br>
            <a:endParaRPr lang="nb-NO"/>
          </a:p>
        </p:txBody>
      </p:sp>
      <p:sp>
        <p:nvSpPr>
          <p:cNvPr id="6" name="Rektangel 5"/>
          <p:cNvSpPr/>
          <p:nvPr/>
        </p:nvSpPr>
        <p:spPr>
          <a:xfrm>
            <a:off x="1656123" y="2016746"/>
            <a:ext cx="173252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000" b="0" i="0" u="none" strike="noStrike" kern="1200" cap="none" spc="0" normalizeH="0" baseline="0" noProof="0">
                <a:ln>
                  <a:noFill/>
                </a:ln>
                <a:solidFill>
                  <a:srgbClr val="FFFFFF"/>
                </a:solidFill>
                <a:effectLst/>
                <a:uLnTx/>
                <a:uFillTx/>
                <a:latin typeface="Quire Sans" panose="020F0502020204030204" pitchFamily="34" charset="0"/>
                <a:ea typeface="+mn-ea"/>
                <a:cs typeface="+mn-cs"/>
              </a:rPr>
              <a:t>Oppgave</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10" name="Bilde 9"/>
          <p:cNvPicPr>
            <a:picLocks noChangeAspect="1"/>
          </p:cNvPicPr>
          <p:nvPr/>
        </p:nvPicPr>
        <p:blipFill>
          <a:blip r:embed="rId3"/>
          <a:stretch>
            <a:fillRect/>
          </a:stretch>
        </p:blipFill>
        <p:spPr>
          <a:xfrm>
            <a:off x="5703881" y="1296259"/>
            <a:ext cx="2532090" cy="3148420"/>
          </a:xfrm>
          <a:prstGeom prst="rect">
            <a:avLst/>
          </a:prstGeom>
        </p:spPr>
      </p:pic>
      <p:pic>
        <p:nvPicPr>
          <p:cNvPr id="4" name="Plassholder for bilde 3"/>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25022" b="8156"/>
          <a:stretch/>
        </p:blipFill>
        <p:spPr/>
      </p:pic>
      <p:sp>
        <p:nvSpPr>
          <p:cNvPr id="5" name="TekstSylinder 4"/>
          <p:cNvSpPr txBox="1"/>
          <p:nvPr/>
        </p:nvSpPr>
        <p:spPr>
          <a:xfrm>
            <a:off x="9711159" y="5623525"/>
            <a:ext cx="118061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Simone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Secci</a:t>
            </a:r>
            <a:endParaRPr kumimoji="0" lang="nb-NO" sz="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spTree>
    <p:extLst>
      <p:ext uri="{BB962C8B-B14F-4D97-AF65-F5344CB8AC3E}">
        <p14:creationId xmlns:p14="http://schemas.microsoft.com/office/powerpoint/2010/main" val="3153827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p:txBody>
          <a:bodyPr/>
          <a:lstStyle/>
          <a:p>
            <a:r>
              <a:rPr lang="nb-NO">
                <a:latin typeface="Quire Sans"/>
                <a:cs typeface="Quire Sans"/>
              </a:rPr>
              <a:t>Trinn 5: Analysere data</a:t>
            </a:r>
          </a:p>
        </p:txBody>
      </p:sp>
    </p:spTree>
    <p:extLst>
      <p:ext uri="{BB962C8B-B14F-4D97-AF65-F5344CB8AC3E}">
        <p14:creationId xmlns:p14="http://schemas.microsoft.com/office/powerpoint/2010/main" val="373219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2"/>
          <p:cNvGraphicFramePr>
            <a:graphicFrameLocks noGrp="1"/>
          </p:cNvGraphicFramePr>
          <p:nvPr>
            <p:ph sz="quarter" idx="11"/>
            <p:extLst>
              <p:ext uri="{D42A27DB-BD31-4B8C-83A1-F6EECF244321}">
                <p14:modId xmlns:p14="http://schemas.microsoft.com/office/powerpoint/2010/main" val="2631983070"/>
              </p:ext>
            </p:extLst>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462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4709" r="24709"/>
          <a:stretch>
            <a:fillRect/>
          </a:stretch>
        </p:blipFill>
        <p:spPr/>
      </p:pic>
      <p:sp>
        <p:nvSpPr>
          <p:cNvPr id="3" name="Plassholder for innhold 2"/>
          <p:cNvSpPr>
            <a:spLocks noGrp="1"/>
          </p:cNvSpPr>
          <p:nvPr>
            <p:ph idx="16"/>
          </p:nvPr>
        </p:nvSpPr>
        <p:spPr/>
        <p:txBody>
          <a:bodyPr>
            <a:normAutofit fontScale="92500" lnSpcReduction="20000"/>
          </a:bodyPr>
          <a:lstStyle/>
          <a:p>
            <a:pPr marL="285750" indent="-285750">
              <a:buFontTx/>
              <a:buChar char="-"/>
            </a:pPr>
            <a:r>
              <a:rPr lang="nb-NO"/>
              <a:t>Samler kunnskapen fra datainnsamlingen</a:t>
            </a:r>
          </a:p>
          <a:p>
            <a:pPr marL="285750" indent="-285750">
              <a:buFontTx/>
              <a:buChar char="-"/>
            </a:pPr>
            <a:r>
              <a:rPr lang="nb-NO"/>
              <a:t>Består av kvalitative og kvantitative data – fra interne og eksterne datakilder</a:t>
            </a:r>
          </a:p>
          <a:p>
            <a:pPr marL="285750" indent="-285750">
              <a:buFontTx/>
              <a:buChar char="-"/>
            </a:pPr>
            <a:r>
              <a:rPr lang="nb-NO"/>
              <a:t>Tar utgangspunkt i de valgte hovedområdene</a:t>
            </a:r>
          </a:p>
          <a:p>
            <a:pPr marL="285750" indent="-285750">
              <a:buFontTx/>
              <a:buChar char="-"/>
            </a:pPr>
            <a:r>
              <a:rPr lang="nb-NO"/>
              <a:t>Leter etter funn som samsvarer eller ikke gjennom bruk av metodetriangulering – det øker gyldigheten av funnet!</a:t>
            </a:r>
          </a:p>
          <a:p>
            <a:endParaRPr lang="nb-NO"/>
          </a:p>
        </p:txBody>
      </p:sp>
      <p:sp>
        <p:nvSpPr>
          <p:cNvPr id="4" name="Tittel 3"/>
          <p:cNvSpPr>
            <a:spLocks noGrp="1"/>
          </p:cNvSpPr>
          <p:nvPr>
            <p:ph type="title"/>
          </p:nvPr>
        </p:nvSpPr>
        <p:spPr/>
        <p:txBody>
          <a:bodyPr/>
          <a:lstStyle/>
          <a:p>
            <a:r>
              <a:rPr lang="nb-NO"/>
              <a:t>Hva vil det si å analysere data?</a:t>
            </a:r>
          </a:p>
        </p:txBody>
      </p:sp>
      <p:sp>
        <p:nvSpPr>
          <p:cNvPr id="7" name="TekstSylinder 6"/>
          <p:cNvSpPr txBox="1"/>
          <p:nvPr/>
        </p:nvSpPr>
        <p:spPr>
          <a:xfrm>
            <a:off x="10128250" y="6597649"/>
            <a:ext cx="206375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Foto: Han-Peter </a:t>
            </a:r>
            <a:r>
              <a:rPr kumimoji="0" lang="nb-NO" sz="800" b="0" i="0" u="none" strike="noStrike" kern="1200" cap="none" spc="0" normalizeH="0" baseline="0" noProof="0" dirty="0" err="1">
                <a:ln>
                  <a:noFill/>
                </a:ln>
                <a:solidFill>
                  <a:srgbClr val="FFFFFF"/>
                </a:solidFill>
                <a:effectLst/>
                <a:uLnTx/>
                <a:uFillTx/>
                <a:latin typeface="Verdana" panose="020B0604030504040204"/>
                <a:ea typeface="+mn-ea"/>
                <a:cs typeface="+mn-cs"/>
              </a:rPr>
              <a:t>Gauster</a:t>
            </a: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dirty="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002288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a:stretch/>
        </p:blipFill>
        <p:spPr/>
      </p:pic>
      <p:sp>
        <p:nvSpPr>
          <p:cNvPr id="3" name="Plassholder for innhold 2"/>
          <p:cNvSpPr>
            <a:spLocks noGrp="1"/>
          </p:cNvSpPr>
          <p:nvPr>
            <p:ph idx="16"/>
          </p:nvPr>
        </p:nvSpPr>
        <p:spPr/>
        <p:txBody>
          <a:bodyPr/>
          <a:lstStyle/>
          <a:p>
            <a:r>
              <a:rPr lang="nb-NO"/>
              <a:t>Når man skal i gang med analysen vil det være nyttig å stille seg følgende spørsmål:</a:t>
            </a:r>
          </a:p>
          <a:p>
            <a:pPr marL="285750" lvl="0" indent="-285750">
              <a:buFontTx/>
              <a:buChar char="-"/>
            </a:pPr>
            <a:r>
              <a:rPr lang="nb-NO"/>
              <a:t>Hva drar i samme retning?</a:t>
            </a:r>
          </a:p>
          <a:p>
            <a:pPr marL="285750" lvl="0" indent="-285750">
              <a:buFontTx/>
              <a:buChar char="-"/>
            </a:pPr>
            <a:r>
              <a:rPr lang="nb-NO"/>
              <a:t>Er det noen motsigelser?</a:t>
            </a:r>
          </a:p>
          <a:p>
            <a:pPr marL="285750" lvl="0" indent="-285750">
              <a:buFontTx/>
              <a:buChar char="-"/>
            </a:pPr>
            <a:r>
              <a:rPr lang="nb-NO"/>
              <a:t>Er det noe påfallende i materialet, og hvordan kan vi forstå det? </a:t>
            </a:r>
          </a:p>
          <a:p>
            <a:endParaRPr lang="nb-NO"/>
          </a:p>
        </p:txBody>
      </p:sp>
      <p:sp>
        <p:nvSpPr>
          <p:cNvPr id="4" name="Tittel 3"/>
          <p:cNvSpPr>
            <a:spLocks noGrp="1"/>
          </p:cNvSpPr>
          <p:nvPr>
            <p:ph type="title"/>
          </p:nvPr>
        </p:nvSpPr>
        <p:spPr/>
        <p:txBody>
          <a:bodyPr/>
          <a:lstStyle/>
          <a:p>
            <a:r>
              <a:rPr lang="nb-NO"/>
              <a:t>Spørsmål til analysearbeidet</a:t>
            </a:r>
          </a:p>
        </p:txBody>
      </p:sp>
      <p:sp>
        <p:nvSpPr>
          <p:cNvPr id="7" name="TekstSylinder 6"/>
          <p:cNvSpPr txBox="1"/>
          <p:nvPr/>
        </p:nvSpPr>
        <p:spPr>
          <a:xfrm>
            <a:off x="10280650" y="6629400"/>
            <a:ext cx="191135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Verdana" panose="020B0604030504040204"/>
                <a:ea typeface="+mn-ea"/>
                <a:cs typeface="+mn-cs"/>
              </a:rPr>
              <a:t>Foto: Jason Goodman (</a:t>
            </a:r>
            <a:r>
              <a:rPr kumimoji="0" lang="nb-NO" sz="800" b="0" i="0" u="none" strike="noStrike" kern="1200" cap="none" spc="0" normalizeH="0" baseline="0" noProof="0" dirty="0" err="1">
                <a:ln>
                  <a:noFill/>
                </a:ln>
                <a:solidFill>
                  <a:srgbClr val="000000"/>
                </a:solidFill>
                <a:effectLst/>
                <a:uLnTx/>
                <a:uFillTx/>
                <a:latin typeface="Verdana" panose="020B0604030504040204"/>
                <a:ea typeface="+mn-ea"/>
                <a:cs typeface="+mn-cs"/>
              </a:rPr>
              <a:t>unsplash</a:t>
            </a:r>
            <a:r>
              <a:rPr kumimoji="0" lang="nb-NO" sz="800" b="0" i="0" u="none" strike="noStrike" kern="1200" cap="none" spc="0" normalizeH="0" baseline="0" noProof="0" dirty="0">
                <a:ln>
                  <a:noFill/>
                </a:ln>
                <a:solidFill>
                  <a:srgbClr val="000000"/>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3490715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lassholder for innhold 2"/>
          <p:cNvGraphicFramePr>
            <a:graphicFrameLocks noGrp="1"/>
          </p:cNvGraphicFramePr>
          <p:nvPr>
            <p:ph sz="quarter" idx="11"/>
            <p:extLst>
              <p:ext uri="{D42A27DB-BD31-4B8C-83A1-F6EECF244321}">
                <p14:modId xmlns:p14="http://schemas.microsoft.com/office/powerpoint/2010/main" val="286961768"/>
              </p:ext>
            </p:extLst>
          </p:nvPr>
        </p:nvGraphicFramePr>
        <p:xfrm>
          <a:off x="926594" y="268224"/>
          <a:ext cx="10834145" cy="6288219"/>
        </p:xfrm>
        <a:graphic>
          <a:graphicData uri="http://schemas.openxmlformats.org/drawingml/2006/table">
            <a:tbl>
              <a:tblPr firstRow="1" firstCol="1" bandRow="1"/>
              <a:tblGrid>
                <a:gridCol w="1756887">
                  <a:extLst>
                    <a:ext uri="{9D8B030D-6E8A-4147-A177-3AD203B41FA5}">
                      <a16:colId xmlns:a16="http://schemas.microsoft.com/office/drawing/2014/main" val="1597627376"/>
                    </a:ext>
                  </a:extLst>
                </a:gridCol>
                <a:gridCol w="2281515">
                  <a:extLst>
                    <a:ext uri="{9D8B030D-6E8A-4147-A177-3AD203B41FA5}">
                      <a16:colId xmlns:a16="http://schemas.microsoft.com/office/drawing/2014/main" val="1262184728"/>
                    </a:ext>
                  </a:extLst>
                </a:gridCol>
                <a:gridCol w="1924297">
                  <a:extLst>
                    <a:ext uri="{9D8B030D-6E8A-4147-A177-3AD203B41FA5}">
                      <a16:colId xmlns:a16="http://schemas.microsoft.com/office/drawing/2014/main" val="940912733"/>
                    </a:ext>
                  </a:extLst>
                </a:gridCol>
                <a:gridCol w="1492429">
                  <a:extLst>
                    <a:ext uri="{9D8B030D-6E8A-4147-A177-3AD203B41FA5}">
                      <a16:colId xmlns:a16="http://schemas.microsoft.com/office/drawing/2014/main" val="3275196057"/>
                    </a:ext>
                  </a:extLst>
                </a:gridCol>
                <a:gridCol w="1160257">
                  <a:extLst>
                    <a:ext uri="{9D8B030D-6E8A-4147-A177-3AD203B41FA5}">
                      <a16:colId xmlns:a16="http://schemas.microsoft.com/office/drawing/2014/main" val="1262394854"/>
                    </a:ext>
                  </a:extLst>
                </a:gridCol>
                <a:gridCol w="995342">
                  <a:extLst>
                    <a:ext uri="{9D8B030D-6E8A-4147-A177-3AD203B41FA5}">
                      <a16:colId xmlns:a16="http://schemas.microsoft.com/office/drawing/2014/main" val="3650838114"/>
                    </a:ext>
                  </a:extLst>
                </a:gridCol>
                <a:gridCol w="1223418">
                  <a:extLst>
                    <a:ext uri="{9D8B030D-6E8A-4147-A177-3AD203B41FA5}">
                      <a16:colId xmlns:a16="http://schemas.microsoft.com/office/drawing/2014/main" val="2212286109"/>
                    </a:ext>
                  </a:extLst>
                </a:gridCol>
              </a:tblGrid>
              <a:tr h="1034917">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Spørsmål fra</a:t>
                      </a:r>
                      <a:r>
                        <a:rPr lang="nb-NO" sz="1000" b="1" baseline="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gruppemøtene: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Hovedområder: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Hvordan er den nåværende situasjonen?</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Hva har vi sett over tid?</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Hvilke risikofaktorer er til stede?</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Hva gjøres allerede?</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Hva mangler?</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Eventuelle forslag til tiltak?</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135988"/>
                  </a:ext>
                </a:extLst>
              </a:tr>
              <a:tr h="1837253">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Hovedområde 1:</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Fritid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237642"/>
                  </a:ext>
                </a:extLst>
              </a:tr>
              <a:tr h="1979692">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Hovedområde 2:</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0000"/>
                          </a:solidFill>
                          <a:effectLst/>
                          <a:latin typeface="Calibri"/>
                          <a:ea typeface="Calibri" panose="020F0502020204030204" pitchFamily="34" charset="0"/>
                          <a:cs typeface="Times New Roman"/>
                        </a:rPr>
                        <a:t>Identitet</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167015"/>
                  </a:ext>
                </a:extLst>
              </a:tr>
              <a:tr h="1436357">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Hovedområde 3:</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0000"/>
                          </a:solidFill>
                          <a:effectLst/>
                          <a:latin typeface="Calibri"/>
                          <a:ea typeface="Calibri" panose="020F0502020204030204" pitchFamily="34" charset="0"/>
                          <a:cs typeface="Times New Roman"/>
                        </a:rPr>
                        <a:t>Brukermedvirkning</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158887"/>
                  </a:ext>
                </a:extLst>
              </a:tr>
            </a:tbl>
          </a:graphicData>
        </a:graphic>
      </p:graphicFrame>
      <p:sp>
        <p:nvSpPr>
          <p:cNvPr id="5" name="Pil høyre 4"/>
          <p:cNvSpPr/>
          <p:nvPr/>
        </p:nvSpPr>
        <p:spPr>
          <a:xfrm>
            <a:off x="1905079" y="322386"/>
            <a:ext cx="397388" cy="14294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 name="Bøyd pil 5"/>
          <p:cNvSpPr/>
          <p:nvPr/>
        </p:nvSpPr>
        <p:spPr>
          <a:xfrm rot="5400000">
            <a:off x="1912209" y="787381"/>
            <a:ext cx="368519" cy="382780"/>
          </a:xfrm>
          <a:prstGeom prst="ben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Tree>
    <p:extLst>
      <p:ext uri="{BB962C8B-B14F-4D97-AF65-F5344CB8AC3E}">
        <p14:creationId xmlns:p14="http://schemas.microsoft.com/office/powerpoint/2010/main" val="202494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003CB-9FEB-43D8-9371-653C45AB4DF1}"/>
            </a:ext>
          </a:extLst>
        </p:cNvPr>
        <p:cNvGrpSpPr/>
        <p:nvPr/>
      </p:nvGrpSpPr>
      <p:grpSpPr>
        <a:xfrm>
          <a:off x="0" y="0"/>
          <a:ext cx="0" cy="0"/>
          <a:chOff x="0" y="0"/>
          <a:chExt cx="0" cy="0"/>
        </a:xfrm>
      </p:grpSpPr>
      <p:graphicFrame>
        <p:nvGraphicFramePr>
          <p:cNvPr id="3" name="Plassholder for innhold 2">
            <a:extLst>
              <a:ext uri="{FF2B5EF4-FFF2-40B4-BE49-F238E27FC236}">
                <a16:creationId xmlns:a16="http://schemas.microsoft.com/office/drawing/2014/main" id="{94BA12B8-1B84-B9D0-4FB9-34BD43CF5877}"/>
              </a:ext>
            </a:extLst>
          </p:cNvPr>
          <p:cNvGraphicFramePr>
            <a:graphicFrameLocks noGrp="1"/>
          </p:cNvGraphicFramePr>
          <p:nvPr>
            <p:ph sz="quarter" idx="11"/>
          </p:nvPr>
        </p:nvGraphicFramePr>
        <p:xfrm>
          <a:off x="926594" y="268224"/>
          <a:ext cx="10834145" cy="6343731"/>
        </p:xfrm>
        <a:graphic>
          <a:graphicData uri="http://schemas.openxmlformats.org/drawingml/2006/table">
            <a:tbl>
              <a:tblPr firstRow="1" firstCol="1" bandRow="1"/>
              <a:tblGrid>
                <a:gridCol w="1756887">
                  <a:extLst>
                    <a:ext uri="{9D8B030D-6E8A-4147-A177-3AD203B41FA5}">
                      <a16:colId xmlns:a16="http://schemas.microsoft.com/office/drawing/2014/main" val="1597627376"/>
                    </a:ext>
                  </a:extLst>
                </a:gridCol>
                <a:gridCol w="2281515">
                  <a:extLst>
                    <a:ext uri="{9D8B030D-6E8A-4147-A177-3AD203B41FA5}">
                      <a16:colId xmlns:a16="http://schemas.microsoft.com/office/drawing/2014/main" val="1262184728"/>
                    </a:ext>
                  </a:extLst>
                </a:gridCol>
                <a:gridCol w="1924297">
                  <a:extLst>
                    <a:ext uri="{9D8B030D-6E8A-4147-A177-3AD203B41FA5}">
                      <a16:colId xmlns:a16="http://schemas.microsoft.com/office/drawing/2014/main" val="940912733"/>
                    </a:ext>
                  </a:extLst>
                </a:gridCol>
                <a:gridCol w="1492429">
                  <a:extLst>
                    <a:ext uri="{9D8B030D-6E8A-4147-A177-3AD203B41FA5}">
                      <a16:colId xmlns:a16="http://schemas.microsoft.com/office/drawing/2014/main" val="3275196057"/>
                    </a:ext>
                  </a:extLst>
                </a:gridCol>
                <a:gridCol w="1160257">
                  <a:extLst>
                    <a:ext uri="{9D8B030D-6E8A-4147-A177-3AD203B41FA5}">
                      <a16:colId xmlns:a16="http://schemas.microsoft.com/office/drawing/2014/main" val="1262394854"/>
                    </a:ext>
                  </a:extLst>
                </a:gridCol>
                <a:gridCol w="995342">
                  <a:extLst>
                    <a:ext uri="{9D8B030D-6E8A-4147-A177-3AD203B41FA5}">
                      <a16:colId xmlns:a16="http://schemas.microsoft.com/office/drawing/2014/main" val="3650838114"/>
                    </a:ext>
                  </a:extLst>
                </a:gridCol>
                <a:gridCol w="1223418">
                  <a:extLst>
                    <a:ext uri="{9D8B030D-6E8A-4147-A177-3AD203B41FA5}">
                      <a16:colId xmlns:a16="http://schemas.microsoft.com/office/drawing/2014/main" val="2212286109"/>
                    </a:ext>
                  </a:extLst>
                </a:gridCol>
              </a:tblGrid>
              <a:tr h="1034917">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Spørsmål fra</a:t>
                      </a:r>
                      <a:r>
                        <a:rPr lang="nb-NO" sz="1000" b="1" baseline="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gruppemøtene: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Hovedområder: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Hvordan er den nåværende situasjonen?</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Hva har vi sett over tid?</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Hvilke risikofaktorer er til stede?</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Hva gjøres allerede?</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Hva mangler?</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Eventuelle forslag til tiltak?</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135988"/>
                  </a:ext>
                </a:extLst>
              </a:tr>
              <a:tr h="1837253">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Hovedområde 1:</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Fritid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a:ea typeface="Calibri" panose="020F0502020204030204" pitchFamily="34" charset="0"/>
                          <a:cs typeface="Times New Roman"/>
                        </a:rPr>
                        <a:t>Ønsker et sted å møte venner</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FF00FF"/>
                          </a:solidFill>
                          <a:effectLst/>
                          <a:latin typeface="Calibri"/>
                          <a:ea typeface="Calibri" panose="020F0502020204030204" pitchFamily="34" charset="0"/>
                          <a:cs typeface="Times New Roman"/>
                        </a:rPr>
                        <a:t>Unge ungdom henger på Tøyen torg</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FF0000"/>
                          </a:solidFill>
                          <a:effectLst/>
                          <a:latin typeface="Calibri"/>
                          <a:ea typeface="Calibri" panose="020F0502020204030204" pitchFamily="34" charset="0"/>
                          <a:cs typeface="Times New Roman"/>
                        </a:rPr>
                        <a:t>Jevnlig treff med målgruppen på Tøyen</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70C0"/>
                          </a:solidFill>
                          <a:effectLst/>
                          <a:latin typeface="Calibri"/>
                          <a:ea typeface="Calibri" panose="020F0502020204030204" pitchFamily="34" charset="0"/>
                          <a:cs typeface="Times New Roman"/>
                        </a:rPr>
                        <a:t>Mange ulike tjenester er bekymret for ungdomsmiljøet</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a:ea typeface="Calibri" panose="020F0502020204030204" pitchFamily="34" charset="0"/>
                          <a:cs typeface="Times New Roman"/>
                        </a:rPr>
                        <a:t>Lite tilbud til ungdom</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FF0000"/>
                          </a:solidFill>
                          <a:effectLst/>
                          <a:latin typeface="Calibri"/>
                          <a:ea typeface="Calibri" panose="020F0502020204030204" pitchFamily="34" charset="0"/>
                          <a:cs typeface="Times New Roman"/>
                        </a:rPr>
                        <a:t>Økende antall treff i den yngste målgruppen</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70C0"/>
                          </a:solidFill>
                          <a:effectLst/>
                          <a:latin typeface="Calibri"/>
                          <a:ea typeface="Calibri" panose="020F0502020204030204" pitchFamily="34" charset="0"/>
                          <a:cs typeface="Times New Roman"/>
                        </a:rPr>
                        <a:t>En økende bekymring for ungdom fra Tøyen</a:t>
                      </a:r>
                      <a:endParaRPr lang="nb-NO" sz="1000">
                        <a:effectLst/>
                        <a:latin typeface="Calibri"/>
                        <a:ea typeface="Calibri" panose="020F0502020204030204" pitchFamily="34" charset="0"/>
                        <a:cs typeface="Times New Roman"/>
                      </a:endParaRPr>
                    </a:p>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Rusmidler, skolefrafall</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Utvikling av rus- og kriminalitetsproblemer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Psykiske vansker, søvnvansker, skolefrafall</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a:ea typeface="Calibri" panose="020F0502020204030204" pitchFamily="34" charset="0"/>
                          <a:cs typeface="Times New Roman"/>
                        </a:rPr>
                        <a:t>Riverside</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FF0000"/>
                          </a:solidFill>
                          <a:effectLst/>
                          <a:latin typeface="Calibri"/>
                          <a:ea typeface="Calibri" panose="020F0502020204030204" pitchFamily="34" charset="0"/>
                          <a:cs typeface="Times New Roman"/>
                        </a:rPr>
                        <a:t>Fokus på </a:t>
                      </a:r>
                      <a:r>
                        <a:rPr lang="nb-NO" sz="1000" err="1">
                          <a:solidFill>
                            <a:srgbClr val="FF0000"/>
                          </a:solidFill>
                          <a:effectLst/>
                          <a:latin typeface="Calibri"/>
                          <a:ea typeface="Calibri" panose="020F0502020204030204" pitchFamily="34" charset="0"/>
                          <a:cs typeface="Times New Roman"/>
                        </a:rPr>
                        <a:t>felting</a:t>
                      </a:r>
                      <a:r>
                        <a:rPr lang="nb-NO" sz="1000">
                          <a:solidFill>
                            <a:srgbClr val="FF0000"/>
                          </a:solidFill>
                          <a:effectLst/>
                          <a:latin typeface="Calibri"/>
                          <a:ea typeface="Calibri" panose="020F0502020204030204" pitchFamily="34" charset="0"/>
                          <a:cs typeface="Times New Roman"/>
                        </a:rPr>
                        <a:t> i området</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70C0"/>
                          </a:solidFill>
                          <a:effectLst/>
                          <a:latin typeface="Calibri"/>
                          <a:ea typeface="Calibri" panose="020F0502020204030204" pitchFamily="34" charset="0"/>
                          <a:cs typeface="Times New Roman"/>
                        </a:rPr>
                        <a:t>Utekontaktens tilstedeværelse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996633"/>
                          </a:solidFill>
                          <a:effectLst/>
                          <a:latin typeface="Calibri"/>
                          <a:ea typeface="Calibri" panose="020F0502020204030204" pitchFamily="34" charset="0"/>
                          <a:cs typeface="Times New Roman"/>
                        </a:rPr>
                        <a:t>Riverside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996633"/>
                          </a:solidFill>
                          <a:effectLst/>
                          <a:latin typeface="Calibri"/>
                          <a:ea typeface="Calibri" panose="020F0502020204030204" pitchFamily="34" charset="0"/>
                          <a:cs typeface="Times New Roman"/>
                        </a:rPr>
                        <a:t>Ung i GO</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a:ea typeface="Calibri" panose="020F0502020204030204" pitchFamily="34" charset="0"/>
                          <a:cs typeface="Times New Roman"/>
                        </a:rPr>
                        <a:t>Et sted å være på Tøyen</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FF00FF"/>
                          </a:solidFill>
                          <a:effectLst/>
                          <a:latin typeface="Calibri"/>
                          <a:ea typeface="Calibri" panose="020F0502020204030204" pitchFamily="34" charset="0"/>
                          <a:cs typeface="Times New Roman"/>
                        </a:rPr>
                        <a:t>Fritidstilbud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70C0"/>
                          </a:solidFill>
                          <a:effectLst/>
                          <a:latin typeface="Calibri"/>
                          <a:ea typeface="Calibri" panose="020F0502020204030204" pitchFamily="34" charset="0"/>
                          <a:cs typeface="Times New Roman"/>
                        </a:rPr>
                        <a:t>Tettere samarbeid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996633"/>
                          </a:solidFill>
                          <a:effectLst/>
                          <a:latin typeface="Calibri"/>
                          <a:ea typeface="Calibri" panose="020F0502020204030204" pitchFamily="34" charset="0"/>
                          <a:cs typeface="Times New Roman"/>
                        </a:rPr>
                        <a:t>Få tilbud til unge på Tøyen</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a:ea typeface="Calibri" panose="020F0502020204030204" pitchFamily="34" charset="0"/>
                          <a:cs typeface="Times New Roman"/>
                        </a:rPr>
                        <a:t>Fritidstilbud</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FF0000"/>
                          </a:solidFill>
                          <a:effectLst/>
                          <a:latin typeface="Calibri"/>
                          <a:ea typeface="Calibri" panose="020F0502020204030204" pitchFamily="34" charset="0"/>
                          <a:cs typeface="Times New Roman"/>
                        </a:rPr>
                        <a:t>Økende tilstede-værelser for å lose ungdom inn til andre fritidstilbud</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70C0"/>
                          </a:solidFill>
                          <a:effectLst/>
                          <a:latin typeface="Calibri"/>
                          <a:ea typeface="Calibri" panose="020F0502020204030204" pitchFamily="34" charset="0"/>
                          <a:cs typeface="Times New Roman"/>
                        </a:rPr>
                        <a:t>Natteravner</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70C0"/>
                          </a:solidFill>
                          <a:effectLst/>
                          <a:latin typeface="Calibri"/>
                          <a:ea typeface="Calibri" panose="020F0502020204030204" pitchFamily="34" charset="0"/>
                          <a:cs typeface="Times New Roman"/>
                        </a:rPr>
                        <a:t>Faste, tverrfaglige møtepunkter</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237642"/>
                  </a:ext>
                </a:extLst>
              </a:tr>
              <a:tr h="1979692">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Hovedområde 2:</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0000"/>
                          </a:solidFill>
                          <a:effectLst/>
                          <a:latin typeface="Calibri"/>
                          <a:ea typeface="Calibri" panose="020F0502020204030204" pitchFamily="34" charset="0"/>
                          <a:cs typeface="Times New Roman"/>
                        </a:rPr>
                        <a:t>Identitet</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a:ea typeface="Calibri" panose="020F0502020204030204" pitchFamily="34" charset="0"/>
                          <a:cs typeface="Times New Roman"/>
                        </a:rPr>
                        <a:t>Opplever at det forskjell på ungdom fra Tøyen og Kampen, ulike muligheter</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B050"/>
                          </a:solidFill>
                          <a:effectLst/>
                          <a:latin typeface="Calibri"/>
                          <a:ea typeface="Calibri" panose="020F0502020204030204" pitchFamily="34" charset="0"/>
                          <a:cs typeface="Times New Roman"/>
                        </a:rPr>
                        <a:t>Fordeler og ulemper med at det er høy andel med minoritetsbakgrunn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996633"/>
                          </a:solidFill>
                          <a:effectLst/>
                          <a:latin typeface="Calibri"/>
                          <a:ea typeface="Calibri" panose="020F0502020204030204" pitchFamily="34" charset="0"/>
                          <a:cs typeface="Times New Roman"/>
                        </a:rPr>
                        <a:t>Lavinntektsområde, høy andel sosialboliger, lite deltakelse i organisert idrett</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«Dere og oss»</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Mistenkes for å være kriminelle, lettere å bli med enn å stå imot</a:t>
                      </a:r>
                    </a:p>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Unge ungdom henger sammen med eldre som selger rusmidler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Høy andel unge gjengangere, rusmidler, skolefrafall, små leiligheter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a:ea typeface="Calibri" panose="020F0502020204030204" pitchFamily="34" charset="0"/>
                          <a:cs typeface="Times New Roman"/>
                        </a:rPr>
                        <a:t>Bekymra for de yngre barna</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FF0000"/>
                          </a:solidFill>
                          <a:effectLst/>
                          <a:latin typeface="Calibri"/>
                          <a:ea typeface="Calibri" panose="020F0502020204030204" pitchFamily="34" charset="0"/>
                          <a:cs typeface="Times New Roman"/>
                        </a:rPr>
                        <a:t>Stadig rekruttering av unge til et risikofylt miljø</a:t>
                      </a:r>
                      <a:endParaRPr lang="nb-NO" sz="1000">
                        <a:effectLst/>
                        <a:latin typeface="Calibri"/>
                        <a:ea typeface="Calibri" panose="020F0502020204030204" pitchFamily="34" charset="0"/>
                        <a:cs typeface="Times New Roman"/>
                      </a:endParaRPr>
                    </a:p>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a:ea typeface="Calibri" panose="020F0502020204030204" pitchFamily="34" charset="0"/>
                          <a:cs typeface="Times New Roman"/>
                        </a:rPr>
                        <a:t>Sterkt samhold blant ungdom fra Tøyen</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70C0"/>
                          </a:solidFill>
                          <a:effectLst/>
                          <a:latin typeface="Calibri"/>
                          <a:ea typeface="Calibri" panose="020F0502020204030204" pitchFamily="34" charset="0"/>
                          <a:cs typeface="Times New Roman"/>
                        </a:rPr>
                        <a:t>«Tøyenløftet»</a:t>
                      </a:r>
                      <a:endParaRPr lang="nb-NO" sz="1000">
                        <a:effectLst/>
                        <a:latin typeface="Calibri"/>
                        <a:ea typeface="Calibri" panose="020F0502020204030204" pitchFamily="34" charset="0"/>
                        <a:cs typeface="Times New Roman"/>
                      </a:endParaRPr>
                    </a:p>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00"/>
                          </a:solidFill>
                          <a:effectLst/>
                          <a:latin typeface="Calibri"/>
                          <a:ea typeface="Calibri" panose="020F0502020204030204" pitchFamily="34" charset="0"/>
                          <a:cs typeface="Times New Roman"/>
                        </a:rPr>
                        <a:t>Andre prososiale steder å treffes</a:t>
                      </a:r>
                      <a:endParaRPr lang="nb-NO" sz="1000">
                        <a:effectLst/>
                        <a:latin typeface="Calibri"/>
                        <a:ea typeface="Calibri" panose="020F0502020204030204" pitchFamily="34" charset="0"/>
                        <a:cs typeface="Times New Roman"/>
                      </a:endParaRPr>
                    </a:p>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a:ea typeface="Calibri" panose="020F0502020204030204" pitchFamily="34" charset="0"/>
                          <a:cs typeface="Times New Roman"/>
                        </a:rPr>
                        <a:t>Egne tilbud for ungdom på Tøyen</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996633"/>
                          </a:solidFill>
                          <a:effectLst/>
                          <a:latin typeface="Calibri"/>
                          <a:ea typeface="Calibri" panose="020F0502020204030204" pitchFamily="34" charset="0"/>
                          <a:cs typeface="Times New Roman"/>
                        </a:rPr>
                        <a:t>Utjevning av sosiale forskjeller</a:t>
                      </a:r>
                      <a:endParaRPr lang="nb-NO" sz="1000">
                        <a:effectLst/>
                        <a:latin typeface="Calibri"/>
                        <a:ea typeface="Calibri" panose="020F0502020204030204" pitchFamily="34" charset="0"/>
                        <a:cs typeface="Times New Roman"/>
                      </a:endParaRPr>
                    </a:p>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167015"/>
                  </a:ext>
                </a:extLst>
              </a:tr>
              <a:tr h="1436357">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Hovedområde 3:</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0000"/>
                          </a:solidFill>
                          <a:effectLst/>
                          <a:latin typeface="Calibri"/>
                          <a:ea typeface="Calibri" panose="020F0502020204030204" pitchFamily="34" charset="0"/>
                          <a:cs typeface="Times New Roman"/>
                        </a:rPr>
                        <a:t>Brukermedvirkning</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kern="1200">
                          <a:solidFill>
                            <a:srgbClr val="0070C0"/>
                          </a:solidFill>
                          <a:effectLst/>
                          <a:latin typeface="Calibri" panose="020F0502020204030204" pitchFamily="34" charset="0"/>
                          <a:ea typeface="Calibri" panose="020F0502020204030204" pitchFamily="34" charset="0"/>
                          <a:cs typeface="Arial" panose="020B0604020202020204" pitchFamily="34" charset="0"/>
                        </a:rPr>
                        <a:t>Ungdom som ikke deltar i organiserte aktiviteter har ikke medvirket til innholdet i Tøyenløftet</a:t>
                      </a: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Ungdom som henger på Tøyen har erfaring</a:t>
                      </a:r>
                      <a:r>
                        <a:rPr lang="nb-NO" sz="1000" baseline="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 med at de ikke får medvirke i utviklingen av ungdomstilbud</a:t>
                      </a:r>
                      <a:r>
                        <a:rPr lang="nb-NO" sz="1000"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kern="1200">
                          <a:solidFill>
                            <a:srgbClr val="7F6000"/>
                          </a:solidFill>
                          <a:effectLst/>
                          <a:latin typeface="Calibri" panose="020F0502020204030204" pitchFamily="34" charset="0"/>
                          <a:ea typeface="Calibri" panose="020F0502020204030204" pitchFamily="34" charset="0"/>
                          <a:cs typeface="Arial" panose="020B0604020202020204" pitchFamily="34" charset="0"/>
                        </a:rPr>
                        <a:t>Forsterket </a:t>
                      </a:r>
                      <a:r>
                        <a:rPr lang="nb-NO" sz="1000" kern="1200" err="1">
                          <a:solidFill>
                            <a:srgbClr val="7F6000"/>
                          </a:solidFill>
                          <a:effectLst/>
                          <a:latin typeface="Calibri" panose="020F0502020204030204" pitchFamily="34" charset="0"/>
                          <a:ea typeface="Calibri" panose="020F0502020204030204" pitchFamily="34" charset="0"/>
                          <a:cs typeface="Arial" panose="020B0604020202020204" pitchFamily="34" charset="0"/>
                        </a:rPr>
                        <a:t>utenforskap</a:t>
                      </a:r>
                      <a:r>
                        <a:rPr lang="nb-NO" sz="1000" kern="1200">
                          <a:solidFill>
                            <a:srgbClr val="7F6000"/>
                          </a:solidFill>
                          <a:effectLst/>
                          <a:latin typeface="Calibri" panose="020F0502020204030204" pitchFamily="34" charset="0"/>
                          <a:ea typeface="Calibri" panose="020F0502020204030204" pitchFamily="34" charset="0"/>
                          <a:cs typeface="Arial" panose="020B0604020202020204" pitchFamily="34" charset="0"/>
                        </a:rPr>
                        <a:t> gjennom manglende medvirkning</a:t>
                      </a: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kern="12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Medvirkning for ungdom</a:t>
                      </a:r>
                      <a:endParaRPr lang="nb-NO" sz="100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800"/>
                        </a:spcAft>
                      </a:pPr>
                      <a:r>
                        <a:rPr lang="nb-NO" sz="1000" kern="1200">
                          <a:solidFill>
                            <a:srgbClr val="0070C0"/>
                          </a:solidFill>
                          <a:effectLst/>
                          <a:latin typeface="Calibri" panose="020F0502020204030204" pitchFamily="34" charset="0"/>
                          <a:ea typeface="Calibri" panose="020F0502020204030204" pitchFamily="34" charset="0"/>
                          <a:cs typeface="Arial" panose="020B0604020202020204" pitchFamily="34" charset="0"/>
                        </a:rPr>
                        <a:t>Deltakelse fra ungdom som henger på Tøyen i forum som Ungdomsråd</a:t>
                      </a: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kern="1200">
                          <a:solidFill>
                            <a:srgbClr val="0070C0"/>
                          </a:solidFill>
                          <a:effectLst/>
                          <a:latin typeface="Calibri" panose="020F0502020204030204" pitchFamily="34" charset="0"/>
                          <a:ea typeface="Calibri" panose="020F0502020204030204" pitchFamily="34" charset="0"/>
                          <a:cs typeface="Arial" panose="020B0604020202020204" pitchFamily="34" charset="0"/>
                        </a:rPr>
                        <a:t>Ungdom som henger på Tøyen  deltar i Ungdomsråd og BU</a:t>
                      </a: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158887"/>
                  </a:ext>
                </a:extLst>
              </a:tr>
            </a:tbl>
          </a:graphicData>
        </a:graphic>
      </p:graphicFrame>
      <p:sp>
        <p:nvSpPr>
          <p:cNvPr id="5" name="Pil høyre 4">
            <a:extLst>
              <a:ext uri="{FF2B5EF4-FFF2-40B4-BE49-F238E27FC236}">
                <a16:creationId xmlns:a16="http://schemas.microsoft.com/office/drawing/2014/main" id="{45D88381-AB97-DDE7-D39D-D84E4FD7712A}"/>
              </a:ext>
            </a:extLst>
          </p:cNvPr>
          <p:cNvSpPr/>
          <p:nvPr/>
        </p:nvSpPr>
        <p:spPr>
          <a:xfrm>
            <a:off x="1905079" y="322386"/>
            <a:ext cx="397388" cy="14294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 name="Bøyd pil 5">
            <a:extLst>
              <a:ext uri="{FF2B5EF4-FFF2-40B4-BE49-F238E27FC236}">
                <a16:creationId xmlns:a16="http://schemas.microsoft.com/office/drawing/2014/main" id="{1A2B2AD4-4728-B3D3-97A0-03BA60BF5CB9}"/>
              </a:ext>
            </a:extLst>
          </p:cNvPr>
          <p:cNvSpPr/>
          <p:nvPr/>
        </p:nvSpPr>
        <p:spPr>
          <a:xfrm rot="5400000">
            <a:off x="1912209" y="787381"/>
            <a:ext cx="368519" cy="382780"/>
          </a:xfrm>
          <a:prstGeom prst="ben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Tree>
    <p:extLst>
      <p:ext uri="{BB962C8B-B14F-4D97-AF65-F5344CB8AC3E}">
        <p14:creationId xmlns:p14="http://schemas.microsoft.com/office/powerpoint/2010/main" val="201009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6123" y="3060191"/>
            <a:ext cx="3728677" cy="2459161"/>
          </a:xfrm>
        </p:spPr>
        <p:txBody>
          <a:bodyPr>
            <a:normAutofit/>
          </a:bodyPr>
          <a:lstStyle/>
          <a:p>
            <a:pPr>
              <a:lnSpc>
                <a:spcPct val="120000"/>
              </a:lnSpc>
              <a:spcBef>
                <a:spcPts val="1000"/>
              </a:spcBef>
              <a:buSzPts val="1800"/>
            </a:pPr>
            <a:r>
              <a:rPr lang="nb-NO"/>
              <a:t>Fyll ut skjemaet i vedlegg 7: </a:t>
            </a:r>
            <a:r>
              <a:rPr lang="nb-NO" i="1"/>
              <a:t>Analyseverktøy 2 – oppsummering av funn knyttet til tre hovedområder </a:t>
            </a:r>
            <a:br>
              <a:rPr lang="nb-NO" i="1"/>
            </a:br>
            <a:endParaRPr lang="nb-NO"/>
          </a:p>
        </p:txBody>
      </p:sp>
      <p:sp>
        <p:nvSpPr>
          <p:cNvPr id="6" name="Rektangel 5"/>
          <p:cNvSpPr/>
          <p:nvPr/>
        </p:nvSpPr>
        <p:spPr>
          <a:xfrm>
            <a:off x="1656123" y="2016746"/>
            <a:ext cx="173252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000" b="0" i="0" u="none" strike="noStrike" kern="1200" cap="none" spc="0" normalizeH="0" baseline="0" noProof="0">
                <a:ln>
                  <a:noFill/>
                </a:ln>
                <a:solidFill>
                  <a:srgbClr val="FFFFFF"/>
                </a:solidFill>
                <a:effectLst/>
                <a:uLnTx/>
                <a:uFillTx/>
                <a:latin typeface="Quire Sans" panose="020F0502020204030204" pitchFamily="34" charset="0"/>
                <a:ea typeface="+mn-ea"/>
                <a:cs typeface="+mn-cs"/>
              </a:rPr>
              <a:t>Oppgave</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10" name="Bilde 9"/>
          <p:cNvPicPr>
            <a:picLocks noChangeAspect="1"/>
          </p:cNvPicPr>
          <p:nvPr/>
        </p:nvPicPr>
        <p:blipFill>
          <a:blip r:embed="rId3"/>
          <a:stretch>
            <a:fillRect/>
          </a:stretch>
        </p:blipFill>
        <p:spPr>
          <a:xfrm>
            <a:off x="5703881" y="1296259"/>
            <a:ext cx="2532090" cy="3148420"/>
          </a:xfrm>
          <a:prstGeom prst="rect">
            <a:avLst/>
          </a:prstGeom>
        </p:spPr>
      </p:pic>
      <p:pic>
        <p:nvPicPr>
          <p:cNvPr id="4" name="Plassholder for bilde 3"/>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25022" b="8156"/>
          <a:stretch/>
        </p:blipFill>
        <p:spPr/>
      </p:pic>
      <p:sp>
        <p:nvSpPr>
          <p:cNvPr id="5" name="TekstSylinder 4"/>
          <p:cNvSpPr txBox="1"/>
          <p:nvPr/>
        </p:nvSpPr>
        <p:spPr>
          <a:xfrm>
            <a:off x="9711159" y="5623525"/>
            <a:ext cx="118061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Simone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Secci</a:t>
            </a:r>
            <a:endParaRPr kumimoji="0" lang="nb-NO" sz="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spTree>
    <p:extLst>
      <p:ext uri="{BB962C8B-B14F-4D97-AF65-F5344CB8AC3E}">
        <p14:creationId xmlns:p14="http://schemas.microsoft.com/office/powerpoint/2010/main" val="1923575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5CF8F-901A-6105-05B6-643D46636EB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40BDB01-B261-2BB5-38A7-D93481155308}"/>
              </a:ext>
            </a:extLst>
          </p:cNvPr>
          <p:cNvSpPr>
            <a:spLocks noGrp="1"/>
          </p:cNvSpPr>
          <p:nvPr>
            <p:ph type="title"/>
          </p:nvPr>
        </p:nvSpPr>
        <p:spPr>
          <a:xfrm>
            <a:off x="1121664" y="1051826"/>
            <a:ext cx="3520078" cy="4862833"/>
          </a:xfrm>
        </p:spPr>
        <p:txBody>
          <a:bodyPr/>
          <a:lstStyle/>
          <a:p>
            <a:r>
              <a:rPr lang="en-US" dirty="0" err="1"/>
              <a:t>Opplæring</a:t>
            </a:r>
            <a:r>
              <a:rPr lang="en-US" dirty="0"/>
              <a:t> </a:t>
            </a:r>
            <a:r>
              <a:rPr lang="en-US" dirty="0" err="1"/>
              <a:t>i</a:t>
            </a:r>
            <a:r>
              <a:rPr lang="en-US" dirty="0"/>
              <a:t> SAT</a:t>
            </a:r>
          </a:p>
        </p:txBody>
      </p:sp>
      <p:pic>
        <p:nvPicPr>
          <p:cNvPr id="3" name="Bilde 2">
            <a:extLst>
              <a:ext uri="{FF2B5EF4-FFF2-40B4-BE49-F238E27FC236}">
                <a16:creationId xmlns:a16="http://schemas.microsoft.com/office/drawing/2014/main" id="{50CDD30C-D1DB-6A36-9345-DEC62E509792}"/>
              </a:ext>
            </a:extLst>
          </p:cNvPr>
          <p:cNvPicPr>
            <a:picLocks noChangeAspect="1"/>
          </p:cNvPicPr>
          <p:nvPr/>
        </p:nvPicPr>
        <p:blipFill>
          <a:blip r:embed="rId3"/>
          <a:stretch>
            <a:fillRect/>
          </a:stretch>
        </p:blipFill>
        <p:spPr>
          <a:xfrm>
            <a:off x="6096000" y="794056"/>
            <a:ext cx="5513508" cy="5269888"/>
          </a:xfrm>
          <a:prstGeom prst="rect">
            <a:avLst/>
          </a:prstGeom>
          <a:noFill/>
        </p:spPr>
      </p:pic>
    </p:spTree>
    <p:extLst>
      <p:ext uri="{BB962C8B-B14F-4D97-AF65-F5344CB8AC3E}">
        <p14:creationId xmlns:p14="http://schemas.microsoft.com/office/powerpoint/2010/main" val="2011046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99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0"/>
          </p:nvPr>
        </p:nvSpPr>
        <p:spPr/>
        <p:txBody>
          <a:bodyPr vert="horz" lIns="91440" tIns="45720" rIns="91440" bIns="45720" rtlCol="0" anchor="t">
            <a:normAutofit fontScale="92500" lnSpcReduction="10000"/>
          </a:bodyPr>
          <a:lstStyle/>
          <a:p>
            <a:r>
              <a:rPr lang="nb-NO"/>
              <a:t>Trinn 4: Velge hovedområder</a:t>
            </a:r>
          </a:p>
          <a:p>
            <a:pPr marL="577215" lvl="1"/>
            <a:r>
              <a:rPr lang="nb-NO"/>
              <a:t>Hva betyr det?</a:t>
            </a:r>
            <a:endParaRPr lang="nb-NO">
              <a:ea typeface="Verdana"/>
            </a:endParaRPr>
          </a:p>
          <a:p>
            <a:pPr marL="577215" lvl="1"/>
            <a:r>
              <a:rPr lang="nb-NO"/>
              <a:t>Hvordan skal dere gjøre det?</a:t>
            </a:r>
            <a:endParaRPr lang="nb-NO">
              <a:ea typeface="Verdana"/>
            </a:endParaRPr>
          </a:p>
          <a:p>
            <a:pPr marL="577215" lvl="1"/>
            <a:r>
              <a:rPr lang="nb-NO"/>
              <a:t>Oppgave</a:t>
            </a:r>
            <a:endParaRPr lang="nb-NO">
              <a:ea typeface="Verdana"/>
            </a:endParaRPr>
          </a:p>
          <a:p>
            <a:r>
              <a:rPr lang="nb-NO"/>
              <a:t>Pause</a:t>
            </a:r>
            <a:endParaRPr lang="nb-NO">
              <a:ea typeface="Verdana"/>
            </a:endParaRPr>
          </a:p>
          <a:p>
            <a:r>
              <a:rPr lang="nb-NO"/>
              <a:t>Trinn 5: Analysere data</a:t>
            </a:r>
          </a:p>
          <a:p>
            <a:pPr marL="577215" lvl="1"/>
            <a:r>
              <a:rPr lang="nb-NO"/>
              <a:t>Hva betyr det?</a:t>
            </a:r>
            <a:endParaRPr lang="nb-NO">
              <a:ea typeface="Verdana"/>
            </a:endParaRPr>
          </a:p>
          <a:p>
            <a:pPr marL="577215" lvl="1"/>
            <a:r>
              <a:rPr lang="nb-NO"/>
              <a:t>Hvordan skal dere gjøre det?</a:t>
            </a:r>
            <a:endParaRPr lang="nb-NO">
              <a:ea typeface="Verdana"/>
            </a:endParaRPr>
          </a:p>
          <a:p>
            <a:pPr marL="577215" lvl="1"/>
            <a:r>
              <a:rPr lang="nb-NO"/>
              <a:t>Oppgave</a:t>
            </a:r>
            <a:endParaRPr lang="nb-NO">
              <a:ea typeface="Verdana"/>
            </a:endParaRPr>
          </a:p>
        </p:txBody>
      </p:sp>
    </p:spTree>
    <p:extLst>
      <p:ext uri="{BB962C8B-B14F-4D97-AF65-F5344CB8AC3E}">
        <p14:creationId xmlns:p14="http://schemas.microsoft.com/office/powerpoint/2010/main" val="368279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a:xfrm>
            <a:off x="2172433" y="1955363"/>
            <a:ext cx="7909085" cy="2267286"/>
          </a:xfrm>
        </p:spPr>
        <p:txBody>
          <a:bodyPr>
            <a:normAutofit/>
          </a:bodyPr>
          <a:lstStyle/>
          <a:p>
            <a:r>
              <a:rPr lang="nb-NO" sz="4800">
                <a:latin typeface="Quire Sans"/>
                <a:cs typeface="Quire Sans"/>
              </a:rPr>
              <a:t>Trinn 4: Velge hovedområder</a:t>
            </a:r>
          </a:p>
        </p:txBody>
      </p:sp>
    </p:spTree>
    <p:extLst>
      <p:ext uri="{BB962C8B-B14F-4D97-AF65-F5344CB8AC3E}">
        <p14:creationId xmlns:p14="http://schemas.microsoft.com/office/powerpoint/2010/main" val="1572282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2"/>
          <p:cNvGraphicFramePr>
            <a:graphicFrameLocks noGrp="1"/>
          </p:cNvGraphicFramePr>
          <p:nvPr>
            <p:ph sz="quarter" idx="11"/>
            <p:extLst>
              <p:ext uri="{D42A27DB-BD31-4B8C-83A1-F6EECF244321}">
                <p14:modId xmlns:p14="http://schemas.microsoft.com/office/powerpoint/2010/main" val="3301165934"/>
              </p:ext>
            </p:extLst>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2102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p:txBody>
          <a:bodyPr>
            <a:normAutofit fontScale="92500"/>
          </a:bodyPr>
          <a:lstStyle/>
          <a:p>
            <a:pPr marL="285750" indent="-285750">
              <a:buFont typeface="Arial" panose="020B0604020202020204" pitchFamily="34" charset="0"/>
              <a:buChar char="•"/>
            </a:pPr>
            <a:r>
              <a:rPr lang="nb-NO"/>
              <a:t>Valg av hovedområder handler om hvordan dere organiserer og systematiserer funnene</a:t>
            </a:r>
          </a:p>
          <a:p>
            <a:pPr marL="285750" indent="-285750">
              <a:buFont typeface="Arial" panose="020B0604020202020204" pitchFamily="34" charset="0"/>
              <a:buChar char="•"/>
              <a:defRPr/>
            </a:pPr>
            <a:r>
              <a:rPr lang="nb-NO">
                <a:solidFill>
                  <a:srgbClr val="000000"/>
                </a:solidFill>
              </a:rPr>
              <a:t>Fungerer som overskrifter i rapporten – et rammeverk</a:t>
            </a:r>
          </a:p>
          <a:p>
            <a:pPr marL="285750" marR="0" lvl="0" indent="-285750" algn="l" defTabSz="914400" rtl="0" eaLnBrk="1" fontAlgn="auto" latinLnBrk="0" hangingPunct="1">
              <a:lnSpc>
                <a:spcPct val="120000"/>
              </a:lnSpc>
              <a:spcBef>
                <a:spcPts val="1000"/>
              </a:spcBef>
              <a:spcAft>
                <a:spcPts val="60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Verdana" panose="020B0604030504040204"/>
                <a:ea typeface="+mn-ea"/>
                <a:cs typeface="+mn-cs"/>
              </a:rPr>
              <a:t>Må ha relevans til målsettinger og funn</a:t>
            </a:r>
          </a:p>
          <a:p>
            <a:pPr marL="285750" marR="0" lvl="0" indent="-285750" algn="l" defTabSz="914400" rtl="0" eaLnBrk="1" fontAlgn="auto" latinLnBrk="0" hangingPunct="1">
              <a:lnSpc>
                <a:spcPct val="120000"/>
              </a:lnSpc>
              <a:spcBef>
                <a:spcPts val="1000"/>
              </a:spcBef>
              <a:spcAft>
                <a:spcPts val="60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Verdana" panose="020B0604030504040204"/>
                <a:ea typeface="+mn-ea"/>
                <a:cs typeface="+mn-cs"/>
              </a:rPr>
              <a:t>Førende for arbeidet med analysen</a:t>
            </a:r>
          </a:p>
          <a:p>
            <a:pPr marL="285750" marR="0" lvl="0" indent="-285750" algn="l" defTabSz="914400" rtl="0" eaLnBrk="1" fontAlgn="auto" latinLnBrk="0" hangingPunct="1">
              <a:lnSpc>
                <a:spcPct val="120000"/>
              </a:lnSpc>
              <a:spcBef>
                <a:spcPts val="1000"/>
              </a:spcBef>
              <a:spcAft>
                <a:spcPts val="600"/>
              </a:spcAft>
              <a:buClrTx/>
              <a:buSzTx/>
              <a:buFont typeface="Arial" panose="020B0604020202020204" pitchFamily="34" charset="0"/>
              <a:buChar char="•"/>
              <a:tabLst/>
              <a:defRPr/>
            </a:pPr>
            <a:r>
              <a:rPr lang="nb-NO">
                <a:solidFill>
                  <a:srgbClr val="000000"/>
                </a:solidFill>
                <a:latin typeface="Verdana" panose="020B0604030504040204"/>
              </a:rPr>
              <a:t>En hjelp i dette arbeidet er skjemaet på neste bilde</a:t>
            </a:r>
            <a:endParaRPr kumimoji="0" lang="nb-NO" sz="1800" b="0" i="0" u="none" strike="noStrike" kern="1200" cap="none" spc="0" normalizeH="0" baseline="0" noProof="0">
              <a:ln>
                <a:noFill/>
              </a:ln>
              <a:solidFill>
                <a:srgbClr val="000000"/>
              </a:solidFill>
              <a:effectLst/>
              <a:uLnTx/>
              <a:uFillTx/>
              <a:latin typeface="Verdana" panose="020B0604030504040204"/>
              <a:ea typeface="+mn-ea"/>
              <a:cs typeface="+mn-cs"/>
            </a:endParaRPr>
          </a:p>
          <a:p>
            <a:pPr marL="285750" indent="-285750">
              <a:buFont typeface="Arial" panose="020B0604020202020204" pitchFamily="34" charset="0"/>
              <a:buChar char="•"/>
            </a:pPr>
            <a:endParaRPr lang="nb-NO"/>
          </a:p>
          <a:p>
            <a:pPr marL="285750" indent="-285750">
              <a:buFont typeface="Arial" panose="020B0604020202020204" pitchFamily="34" charset="0"/>
              <a:buChar char="•"/>
            </a:pPr>
            <a:endParaRPr lang="nb-NO"/>
          </a:p>
          <a:p>
            <a:endParaRPr lang="nb-NO"/>
          </a:p>
        </p:txBody>
      </p:sp>
      <p:sp>
        <p:nvSpPr>
          <p:cNvPr id="4" name="Tittel 3"/>
          <p:cNvSpPr>
            <a:spLocks noGrp="1"/>
          </p:cNvSpPr>
          <p:nvPr>
            <p:ph type="title"/>
          </p:nvPr>
        </p:nvSpPr>
        <p:spPr>
          <a:xfrm>
            <a:off x="1121664" y="437587"/>
            <a:ext cx="4809580" cy="1116206"/>
          </a:xfrm>
        </p:spPr>
        <p:txBody>
          <a:bodyPr>
            <a:normAutofit/>
          </a:bodyPr>
          <a:lstStyle/>
          <a:p>
            <a:r>
              <a:rPr lang="nb-NO"/>
              <a:t>Velge hovedområder</a:t>
            </a:r>
          </a:p>
        </p:txBody>
      </p:sp>
      <p:sp>
        <p:nvSpPr>
          <p:cNvPr id="7" name="TekstSylinder 6"/>
          <p:cNvSpPr txBox="1"/>
          <p:nvPr/>
        </p:nvSpPr>
        <p:spPr>
          <a:xfrm>
            <a:off x="9982200" y="6629400"/>
            <a:ext cx="2209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i="0" u="none" strike="noStrike" kern="1200" cap="none" spc="0" normalizeH="0" baseline="0" noProof="0" dirty="0">
                <a:ln>
                  <a:noFill/>
                </a:ln>
                <a:solidFill>
                  <a:srgbClr val="000000"/>
                </a:solidFill>
                <a:effectLst/>
                <a:uLnTx/>
                <a:uFillTx/>
                <a:latin typeface="Verdana" panose="020B0604030504040204"/>
                <a:ea typeface="+mn-ea"/>
                <a:cs typeface="+mn-cs"/>
              </a:rPr>
              <a:t>Foto: Javier </a:t>
            </a:r>
            <a:r>
              <a:rPr kumimoji="0" lang="nb-NO" sz="800" i="0" u="none" strike="noStrike" kern="1200" cap="none" spc="0" normalizeH="0" baseline="0" noProof="0" dirty="0" err="1">
                <a:ln>
                  <a:noFill/>
                </a:ln>
                <a:solidFill>
                  <a:srgbClr val="000000"/>
                </a:solidFill>
                <a:effectLst/>
                <a:uLnTx/>
                <a:uFillTx/>
                <a:latin typeface="Verdana" panose="020B0604030504040204"/>
                <a:ea typeface="+mn-ea"/>
                <a:cs typeface="+mn-cs"/>
              </a:rPr>
              <a:t>Allegue</a:t>
            </a:r>
            <a:r>
              <a:rPr kumimoji="0" lang="nb-NO" sz="800" i="0" u="none" strike="noStrike" kern="1200" cap="none" spc="0" normalizeH="0" baseline="0" noProof="0" dirty="0">
                <a:ln>
                  <a:noFill/>
                </a:ln>
                <a:solidFill>
                  <a:srgbClr val="000000"/>
                </a:solidFill>
                <a:effectLst/>
                <a:uLnTx/>
                <a:uFillTx/>
                <a:latin typeface="Verdana" panose="020B0604030504040204"/>
                <a:ea typeface="+mn-ea"/>
                <a:cs typeface="+mn-cs"/>
              </a:rPr>
              <a:t> </a:t>
            </a:r>
            <a:r>
              <a:rPr kumimoji="0" lang="nb-NO" sz="800" i="0" u="none" strike="noStrike" kern="1200" cap="none" spc="0" normalizeH="0" baseline="0" noProof="0" dirty="0" err="1">
                <a:ln>
                  <a:noFill/>
                </a:ln>
                <a:solidFill>
                  <a:srgbClr val="000000"/>
                </a:solidFill>
                <a:effectLst/>
                <a:uLnTx/>
                <a:uFillTx/>
                <a:latin typeface="Verdana" panose="020B0604030504040204"/>
                <a:ea typeface="+mn-ea"/>
                <a:cs typeface="+mn-cs"/>
              </a:rPr>
              <a:t>Barros</a:t>
            </a:r>
            <a:r>
              <a:rPr kumimoji="0" lang="nb-NO" sz="800" i="0" u="none" strike="noStrike" kern="1200" cap="none" spc="0" normalizeH="0" baseline="0" noProof="0" dirty="0">
                <a:ln>
                  <a:noFill/>
                </a:ln>
                <a:solidFill>
                  <a:srgbClr val="000000"/>
                </a:solidFill>
                <a:effectLst/>
                <a:uLnTx/>
                <a:uFillTx/>
                <a:latin typeface="Verdana" panose="020B0604030504040204"/>
                <a:ea typeface="+mn-ea"/>
                <a:cs typeface="+mn-cs"/>
              </a:rPr>
              <a:t> (</a:t>
            </a:r>
            <a:r>
              <a:rPr kumimoji="0" lang="nb-NO" sz="800" i="0" u="none" strike="noStrike" kern="1200" cap="none" spc="0" normalizeH="0" baseline="0" noProof="0" dirty="0" err="1">
                <a:ln>
                  <a:noFill/>
                </a:ln>
                <a:solidFill>
                  <a:srgbClr val="000000"/>
                </a:solidFill>
                <a:effectLst/>
                <a:uLnTx/>
                <a:uFillTx/>
                <a:latin typeface="Verdana" panose="020B0604030504040204"/>
                <a:ea typeface="+mn-ea"/>
                <a:cs typeface="+mn-cs"/>
              </a:rPr>
              <a:t>unsplash</a:t>
            </a:r>
            <a:r>
              <a:rPr kumimoji="0" lang="nb-NO" sz="800" i="0" u="none" strike="noStrike" kern="1200" cap="none" spc="0" normalizeH="0" baseline="0" noProof="0" dirty="0">
                <a:ln>
                  <a:noFill/>
                </a:ln>
                <a:solidFill>
                  <a:srgbClr val="000000"/>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3872533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lassholder for innhold 2"/>
          <p:cNvGraphicFramePr>
            <a:graphicFrameLocks noGrp="1"/>
          </p:cNvGraphicFramePr>
          <p:nvPr>
            <p:ph sz="quarter" idx="11"/>
            <p:extLst>
              <p:ext uri="{D42A27DB-BD31-4B8C-83A1-F6EECF244321}">
                <p14:modId xmlns:p14="http://schemas.microsoft.com/office/powerpoint/2010/main" val="2875158453"/>
              </p:ext>
            </p:extLst>
          </p:nvPr>
        </p:nvGraphicFramePr>
        <p:xfrm>
          <a:off x="1048512" y="365761"/>
          <a:ext cx="10472928" cy="6205730"/>
        </p:xfrm>
        <a:graphic>
          <a:graphicData uri="http://schemas.openxmlformats.org/drawingml/2006/table">
            <a:tbl>
              <a:tblPr firstRow="1" firstCol="1" bandRow="1"/>
              <a:tblGrid>
                <a:gridCol w="1315848">
                  <a:extLst>
                    <a:ext uri="{9D8B030D-6E8A-4147-A177-3AD203B41FA5}">
                      <a16:colId xmlns:a16="http://schemas.microsoft.com/office/drawing/2014/main" val="3525061935"/>
                    </a:ext>
                  </a:extLst>
                </a:gridCol>
                <a:gridCol w="1316777">
                  <a:extLst>
                    <a:ext uri="{9D8B030D-6E8A-4147-A177-3AD203B41FA5}">
                      <a16:colId xmlns:a16="http://schemas.microsoft.com/office/drawing/2014/main" val="3647921381"/>
                    </a:ext>
                  </a:extLst>
                </a:gridCol>
                <a:gridCol w="1447712">
                  <a:extLst>
                    <a:ext uri="{9D8B030D-6E8A-4147-A177-3AD203B41FA5}">
                      <a16:colId xmlns:a16="http://schemas.microsoft.com/office/drawing/2014/main" val="705373248"/>
                    </a:ext>
                  </a:extLst>
                </a:gridCol>
                <a:gridCol w="2686418">
                  <a:extLst>
                    <a:ext uri="{9D8B030D-6E8A-4147-A177-3AD203B41FA5}">
                      <a16:colId xmlns:a16="http://schemas.microsoft.com/office/drawing/2014/main" val="1134807502"/>
                    </a:ext>
                  </a:extLst>
                </a:gridCol>
                <a:gridCol w="1578112">
                  <a:extLst>
                    <a:ext uri="{9D8B030D-6E8A-4147-A177-3AD203B41FA5}">
                      <a16:colId xmlns:a16="http://schemas.microsoft.com/office/drawing/2014/main" val="3748299338"/>
                    </a:ext>
                  </a:extLst>
                </a:gridCol>
                <a:gridCol w="872744">
                  <a:extLst>
                    <a:ext uri="{9D8B030D-6E8A-4147-A177-3AD203B41FA5}">
                      <a16:colId xmlns:a16="http://schemas.microsoft.com/office/drawing/2014/main" val="1724283771"/>
                    </a:ext>
                  </a:extLst>
                </a:gridCol>
                <a:gridCol w="1255317">
                  <a:extLst>
                    <a:ext uri="{9D8B030D-6E8A-4147-A177-3AD203B41FA5}">
                      <a16:colId xmlns:a16="http://schemas.microsoft.com/office/drawing/2014/main" val="3156960768"/>
                    </a:ext>
                  </a:extLst>
                </a:gridCol>
              </a:tblGrid>
              <a:tr h="732008">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Spørsmål fra gruppemøter og intervjuer: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Internt møte: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Egen statistikk:</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Målgruppemøte: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Møte med samarbeidspartnere: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Åpent møte: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Eksterne data:</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715314"/>
                  </a:ext>
                </a:extLst>
              </a:tr>
              <a:tr h="1564690">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Hvordan er den nåværende situasjonen?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b-NO"/>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656309"/>
                  </a:ext>
                </a:extLst>
              </a:tr>
              <a:tr h="895221">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Hva har vi sett over tid?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185072"/>
                  </a:ext>
                </a:extLst>
              </a:tr>
              <a:tr h="732008">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Hvilke risikofaktorer er til stede?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261933"/>
                  </a:ext>
                </a:extLst>
              </a:tr>
              <a:tr h="727057">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Hva gjøres allerede?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786731"/>
                  </a:ext>
                </a:extLst>
              </a:tr>
              <a:tr h="773937">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Hva mangler?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6253817"/>
                  </a:ext>
                </a:extLst>
              </a:tr>
              <a:tr h="780809">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Eventuelle forslag til tiltak?</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904516"/>
                  </a:ext>
                </a:extLst>
              </a:tr>
            </a:tbl>
          </a:graphicData>
        </a:graphic>
      </p:graphicFrame>
    </p:spTree>
    <p:extLst>
      <p:ext uri="{BB962C8B-B14F-4D97-AF65-F5344CB8AC3E}">
        <p14:creationId xmlns:p14="http://schemas.microsoft.com/office/powerpoint/2010/main" val="178543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F5D60-12EB-B373-8A6A-D169DFD53376}"/>
            </a:ext>
          </a:extLst>
        </p:cNvPr>
        <p:cNvGrpSpPr/>
        <p:nvPr/>
      </p:nvGrpSpPr>
      <p:grpSpPr>
        <a:xfrm>
          <a:off x="0" y="0"/>
          <a:ext cx="0" cy="0"/>
          <a:chOff x="0" y="0"/>
          <a:chExt cx="0" cy="0"/>
        </a:xfrm>
      </p:grpSpPr>
      <p:graphicFrame>
        <p:nvGraphicFramePr>
          <p:cNvPr id="3" name="Plassholder for innhold 2">
            <a:extLst>
              <a:ext uri="{FF2B5EF4-FFF2-40B4-BE49-F238E27FC236}">
                <a16:creationId xmlns:a16="http://schemas.microsoft.com/office/drawing/2014/main" id="{DB6D26DD-2EB0-F291-093E-6909D7A074D3}"/>
              </a:ext>
            </a:extLst>
          </p:cNvPr>
          <p:cNvGraphicFramePr>
            <a:graphicFrameLocks noGrp="1"/>
          </p:cNvGraphicFramePr>
          <p:nvPr>
            <p:ph sz="quarter" idx="11"/>
          </p:nvPr>
        </p:nvGraphicFramePr>
        <p:xfrm>
          <a:off x="1048512" y="365761"/>
          <a:ext cx="10472928" cy="6222622"/>
        </p:xfrm>
        <a:graphic>
          <a:graphicData uri="http://schemas.openxmlformats.org/drawingml/2006/table">
            <a:tbl>
              <a:tblPr firstRow="1" firstCol="1" bandRow="1"/>
              <a:tblGrid>
                <a:gridCol w="1315848">
                  <a:extLst>
                    <a:ext uri="{9D8B030D-6E8A-4147-A177-3AD203B41FA5}">
                      <a16:colId xmlns:a16="http://schemas.microsoft.com/office/drawing/2014/main" val="3525061935"/>
                    </a:ext>
                  </a:extLst>
                </a:gridCol>
                <a:gridCol w="1316777">
                  <a:extLst>
                    <a:ext uri="{9D8B030D-6E8A-4147-A177-3AD203B41FA5}">
                      <a16:colId xmlns:a16="http://schemas.microsoft.com/office/drawing/2014/main" val="3647921381"/>
                    </a:ext>
                  </a:extLst>
                </a:gridCol>
                <a:gridCol w="1447712">
                  <a:extLst>
                    <a:ext uri="{9D8B030D-6E8A-4147-A177-3AD203B41FA5}">
                      <a16:colId xmlns:a16="http://schemas.microsoft.com/office/drawing/2014/main" val="705373248"/>
                    </a:ext>
                  </a:extLst>
                </a:gridCol>
                <a:gridCol w="2686418">
                  <a:extLst>
                    <a:ext uri="{9D8B030D-6E8A-4147-A177-3AD203B41FA5}">
                      <a16:colId xmlns:a16="http://schemas.microsoft.com/office/drawing/2014/main" val="1134807502"/>
                    </a:ext>
                  </a:extLst>
                </a:gridCol>
                <a:gridCol w="1578112">
                  <a:extLst>
                    <a:ext uri="{9D8B030D-6E8A-4147-A177-3AD203B41FA5}">
                      <a16:colId xmlns:a16="http://schemas.microsoft.com/office/drawing/2014/main" val="3748299338"/>
                    </a:ext>
                  </a:extLst>
                </a:gridCol>
                <a:gridCol w="872744">
                  <a:extLst>
                    <a:ext uri="{9D8B030D-6E8A-4147-A177-3AD203B41FA5}">
                      <a16:colId xmlns:a16="http://schemas.microsoft.com/office/drawing/2014/main" val="1724283771"/>
                    </a:ext>
                  </a:extLst>
                </a:gridCol>
                <a:gridCol w="1255317">
                  <a:extLst>
                    <a:ext uri="{9D8B030D-6E8A-4147-A177-3AD203B41FA5}">
                      <a16:colId xmlns:a16="http://schemas.microsoft.com/office/drawing/2014/main" val="3156960768"/>
                    </a:ext>
                  </a:extLst>
                </a:gridCol>
              </a:tblGrid>
              <a:tr h="732008">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Spørsmål fra gruppemøter og intervjuer: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Internt møte: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Egen statistikk:</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Målgruppemøte: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Møte med samarbeidspartnere: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Åpent møte: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Eksterne data:</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715314"/>
                  </a:ext>
                </a:extLst>
              </a:tr>
              <a:tr h="1564690">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Hvordan er den nåværende situasjonen?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Unge ungdom henger på Tøyen torg</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Jevnlig treff med målgruppen på Tøyen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Ønsker et sted å møte venner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Opplever at det forskjell på ungdom fra Tøyen og Kampen, ulike muligheter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Mistenkes for å være kriminelle, lettere å bli med enn å stå imot</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Fordeler og ulemper med at det er høy andel med minoritetsbakgrunn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Mange ulike tjenester er bekymret for ungdomsmiljøet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Lavinntektsområde, høy andel sosialboliger, lite deltakelse i organisert idrett</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656309"/>
                  </a:ext>
                </a:extLst>
              </a:tr>
              <a:tr h="895221">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Hva har vi sett over tid?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Unge ungdom henger sammen med eldre som selger rusmidler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Økende antall treff i den yngste målgruppen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Lite tilbud til ungdom</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«Dere og oss»</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 økende bekymring for ungdom fra Tøyen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Høy andel unge gjengangere, rusmidler, skolefrafall, små leiligheter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185072"/>
                  </a:ext>
                </a:extLst>
              </a:tr>
              <a:tr h="732008">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Hvilke risikofaktorer er til stede?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Rusmidler, skolefrafall</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Stadig rekruttering av unge til et risikofylt miljø</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Bekymra for de yngre barna</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Utvikling av rus- og kriminalitetsproblemer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Psykiske vansker, søvnvansker, skolefrafall</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261933"/>
                  </a:ext>
                </a:extLst>
              </a:tr>
              <a:tr h="727057">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Hva gjøres allerede?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Riverside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Fokus på felting i området</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Sterkt samhold blant ungdom fra Tøyen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Utekontaktens tilstedeværelse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«Tøyenløftet»</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Riverside, Ung i GO</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786731"/>
                  </a:ext>
                </a:extLst>
              </a:tr>
              <a:tr h="773937">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Hva mangler?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Fritidstilbud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Andre prososiale steder å treffes</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Et sted å være på Tøyen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Tettere samarbeid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Deltakelse fra ungdommene i forum som Ungdomsråd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Få tilbud til unge på Tøyen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6253817"/>
                  </a:ext>
                </a:extLst>
              </a:tr>
              <a:tr h="780809">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Eventuelle forslag til tiltak?</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Egne tilbud for ungdom på Tøyen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Økende tilstedeværelser for å lose ungdom inn til andre fritidstilbud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Fritidstilbud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Medvirkning for ungdom</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Natteravner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Faste, tverrfaglige møtepunkter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Utjevning av sosiale forskjeller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904516"/>
                  </a:ext>
                </a:extLst>
              </a:tr>
            </a:tbl>
          </a:graphicData>
        </a:graphic>
      </p:graphicFrame>
    </p:spTree>
    <p:extLst>
      <p:ext uri="{BB962C8B-B14F-4D97-AF65-F5344CB8AC3E}">
        <p14:creationId xmlns:p14="http://schemas.microsoft.com/office/powerpoint/2010/main" val="126920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a:xfrm>
            <a:off x="1121664" y="2057400"/>
            <a:ext cx="4809580" cy="4085755"/>
          </a:xfrm>
        </p:spPr>
        <p:txBody>
          <a:bodyPr>
            <a:normAutofit/>
          </a:bodyPr>
          <a:lstStyle/>
          <a:p>
            <a:pPr marL="285750" indent="-285750">
              <a:buFontTx/>
              <a:buChar char="-"/>
            </a:pPr>
            <a:r>
              <a:rPr lang="nb-NO"/>
              <a:t>Hvordan velge det som er viktig?</a:t>
            </a:r>
          </a:p>
          <a:p>
            <a:pPr marL="285750" indent="-285750">
              <a:buFontTx/>
              <a:buChar char="-"/>
            </a:pPr>
            <a:r>
              <a:rPr lang="nb-NO"/>
              <a:t>Hvordan sette funnene inn i en sammenheng og organisere det skriftlig?</a:t>
            </a:r>
          </a:p>
          <a:p>
            <a:pPr marL="285750" indent="-285750">
              <a:buFontTx/>
              <a:buChar char="-"/>
            </a:pPr>
            <a:r>
              <a:rPr lang="nb-NO"/>
              <a:t>Hvordan finne en logikk, en rød tråd?</a:t>
            </a:r>
          </a:p>
          <a:p>
            <a:pPr marL="285750" indent="-285750">
              <a:buFontTx/>
              <a:buChar char="-"/>
            </a:pPr>
            <a:r>
              <a:rPr lang="nb-NO"/>
              <a:t>Hvilke områder ønsker vi å se videre på?</a:t>
            </a:r>
          </a:p>
          <a:p>
            <a:pPr marL="285750" indent="-285750">
              <a:buFontTx/>
              <a:buChar char="-"/>
            </a:pPr>
            <a:r>
              <a:rPr lang="nb-NO"/>
              <a:t>Hva er mest fremtredende?</a:t>
            </a:r>
          </a:p>
          <a:p>
            <a:endParaRPr lang="nb-NO"/>
          </a:p>
        </p:txBody>
      </p:sp>
      <p:sp>
        <p:nvSpPr>
          <p:cNvPr id="4" name="Tittel 3"/>
          <p:cNvSpPr>
            <a:spLocks noGrp="1"/>
          </p:cNvSpPr>
          <p:nvPr>
            <p:ph type="title"/>
          </p:nvPr>
        </p:nvSpPr>
        <p:spPr/>
        <p:txBody>
          <a:bodyPr>
            <a:normAutofit/>
          </a:bodyPr>
          <a:lstStyle/>
          <a:p>
            <a:r>
              <a:rPr lang="nb-NO"/>
              <a:t>Veiledende spørsmål til valg av hovedområder</a:t>
            </a:r>
          </a:p>
        </p:txBody>
      </p:sp>
      <p:sp>
        <p:nvSpPr>
          <p:cNvPr id="7" name="TekstSylinder 6"/>
          <p:cNvSpPr txBox="1"/>
          <p:nvPr/>
        </p:nvSpPr>
        <p:spPr>
          <a:xfrm>
            <a:off x="10407650" y="6642100"/>
            <a:ext cx="178435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i="0" u="none" strike="noStrike" kern="1200" cap="none" spc="0" normalizeH="0" baseline="0" noProof="0" dirty="0">
                <a:ln>
                  <a:noFill/>
                </a:ln>
                <a:solidFill>
                  <a:srgbClr val="FFFFFF"/>
                </a:solidFill>
                <a:effectLst/>
                <a:uLnTx/>
                <a:uFillTx/>
                <a:latin typeface="Verdana" panose="020B0604030504040204"/>
                <a:ea typeface="+mn-ea"/>
                <a:cs typeface="+mn-cs"/>
              </a:rPr>
              <a:t>Foto: Justin </a:t>
            </a:r>
            <a:r>
              <a:rPr kumimoji="0" lang="nb-NO" sz="800" i="0" u="none" strike="noStrike" kern="1200" cap="none" spc="0" normalizeH="0" baseline="0" noProof="0" dirty="0" err="1">
                <a:ln>
                  <a:noFill/>
                </a:ln>
                <a:solidFill>
                  <a:srgbClr val="FFFFFF"/>
                </a:solidFill>
                <a:effectLst/>
                <a:uLnTx/>
                <a:uFillTx/>
                <a:latin typeface="Verdana" panose="020B0604030504040204"/>
                <a:ea typeface="+mn-ea"/>
                <a:cs typeface="+mn-cs"/>
              </a:rPr>
              <a:t>Luebke</a:t>
            </a:r>
            <a:r>
              <a:rPr kumimoji="0" lang="nb-NO" sz="800" i="0" u="none" strike="noStrike" kern="1200" cap="none" spc="0" normalizeH="0" baseline="0" noProof="0" dirty="0">
                <a:ln>
                  <a:noFill/>
                </a:ln>
                <a:solidFill>
                  <a:srgbClr val="FFFFFF"/>
                </a:solidFill>
                <a:effectLst/>
                <a:uLnTx/>
                <a:uFillTx/>
                <a:latin typeface="Verdana" panose="020B0604030504040204"/>
                <a:ea typeface="+mn-ea"/>
                <a:cs typeface="+mn-cs"/>
              </a:rPr>
              <a:t> (</a:t>
            </a:r>
            <a:r>
              <a:rPr kumimoji="0" lang="nb-NO" sz="800" i="0" u="none" strike="noStrike" kern="1200" cap="none" spc="0" normalizeH="0" baseline="0" noProof="0" dirty="0" err="1">
                <a:ln>
                  <a:noFill/>
                </a:ln>
                <a:solidFill>
                  <a:srgbClr val="FFFFFF"/>
                </a:solidFill>
                <a:effectLst/>
                <a:uLnTx/>
                <a:uFillTx/>
                <a:latin typeface="Verdana" panose="020B0604030504040204"/>
                <a:ea typeface="+mn-ea"/>
                <a:cs typeface="+mn-cs"/>
              </a:rPr>
              <a:t>unsplash</a:t>
            </a:r>
            <a:r>
              <a:rPr kumimoji="0" lang="nb-NO" sz="800" i="0" u="none" strike="noStrike" kern="1200" cap="none" spc="0" normalizeH="0" baseline="0" noProof="0" dirty="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863382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0"/>
          </p:nvPr>
        </p:nvSpPr>
        <p:spPr/>
        <p:txBody>
          <a:bodyPr/>
          <a:lstStyle/>
          <a:p>
            <a:endParaRPr lang="nb-NO"/>
          </a:p>
        </p:txBody>
      </p:sp>
      <p:sp>
        <p:nvSpPr>
          <p:cNvPr id="4" name="TekstSylinder 3"/>
          <p:cNvSpPr txBox="1"/>
          <p:nvPr/>
        </p:nvSpPr>
        <p:spPr>
          <a:xfrm>
            <a:off x="2011680" y="2398652"/>
            <a:ext cx="7343335" cy="147732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a:ln>
                  <a:noFill/>
                </a:ln>
                <a:solidFill>
                  <a:srgbClr val="FFFFFF"/>
                </a:solidFill>
                <a:effectLst/>
                <a:uLnTx/>
                <a:uFillTx/>
                <a:latin typeface="Verdana" panose="020B0604030504040204"/>
                <a:ea typeface="+mn-ea"/>
                <a:cs typeface="+mn-cs"/>
              </a:rPr>
              <a:t>SAT er et fint verktøy, og det er realistisk å få det til. Det gir en annen type faglig tyngde, man får fakta på bordet, og får systematisert det. Det blir lettere å finne riktige tiltak.</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a:p>
            <a:pPr>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				</a:t>
            </a:r>
            <a:endParaRPr lang="nb-NO">
              <a:solidFill>
                <a:srgbClr val="FFFFFF"/>
              </a:solidFill>
              <a:latin typeface="Verdana" panose="020B0604030504040204"/>
            </a:endParaRPr>
          </a:p>
          <a:p>
            <a:pPr algn="r">
              <a:defRPr/>
            </a:pPr>
            <a:r>
              <a:rPr lang="nb-NO">
                <a:solidFill>
                  <a:srgbClr val="FFFFFF"/>
                </a:solidFill>
                <a:latin typeface="Verdana" panose="020B0604030504040204"/>
              </a:rPr>
              <a:t> </a:t>
            </a: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(Anna Stenersen, </a:t>
            </a:r>
            <a:r>
              <a:rPr lang="nb-NO">
                <a:solidFill>
                  <a:srgbClr val="FFFFFF"/>
                </a:solidFill>
                <a:latin typeface="Verdana" panose="020B0604030504040204"/>
              </a:rPr>
              <a:t>Utekontakten</a:t>
            </a: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 i </a:t>
            </a:r>
            <a:r>
              <a:rPr lang="nb-NO">
                <a:solidFill>
                  <a:srgbClr val="FFFFFF"/>
                </a:solidFill>
                <a:latin typeface="Verdana" panose="020B0604030504040204"/>
              </a:rPr>
              <a:t>Bydel</a:t>
            </a: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 Nordstrand)</a:t>
            </a:r>
            <a:endParaRPr lang="nb-NO" sz="1800" b="0" i="0" u="none" strike="noStrike" kern="1200" cap="none" spc="0" normalizeH="0" baseline="0" noProof="0">
              <a:ln>
                <a:noFill/>
              </a:ln>
              <a:solidFill>
                <a:srgbClr val="FFFFFF"/>
              </a:solidFill>
              <a:effectLst/>
              <a:uLnTx/>
              <a:uFillTx/>
              <a:latin typeface="Verdana" panose="020B0604030504040204"/>
              <a:ea typeface="Verdana"/>
            </a:endParaRPr>
          </a:p>
        </p:txBody>
      </p:sp>
    </p:spTree>
    <p:extLst>
      <p:ext uri="{BB962C8B-B14F-4D97-AF65-F5344CB8AC3E}">
        <p14:creationId xmlns:p14="http://schemas.microsoft.com/office/powerpoint/2010/main" val="1112257723"/>
      </p:ext>
    </p:extLst>
  </p:cSld>
  <p:clrMapOvr>
    <a:masterClrMapping/>
  </p:clrMapOvr>
</p:sld>
</file>

<file path=ppt/theme/theme1.xml><?xml version="1.0" encoding="utf-8"?>
<a:theme xmlns:a="http://schemas.openxmlformats.org/drawingml/2006/main" name="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C60B222B-C839-1F49-9F22-9C67A01099CE}" vid="{96B32F89-9821-C042-A02B-2E7CFD11D41F}"/>
    </a:ext>
  </a:extLst>
</a:theme>
</file>

<file path=ppt/theme/theme2.xml><?xml version="1.0" encoding="utf-8"?>
<a:theme xmlns:a="http://schemas.openxmlformats.org/drawingml/2006/main" name="1_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Oslo_u-bilder" id="{F44E282E-0255-064C-9F3E-8CC07472F786}" vid="{24CB19C4-ED23-A84D-8DAF-CA00607EB08A}"/>
    </a:ext>
  </a:extLst>
</a:theme>
</file>

<file path=ppt/theme/theme3.xml><?xml version="1.0" encoding="utf-8"?>
<a:theme xmlns:a="http://schemas.openxmlformats.org/drawingml/2006/main" name="1_Rolig">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Oslo_u-bilder" id="{F44E282E-0255-064C-9F3E-8CC07472F786}" vid="{D5DE9854-C662-CC43-A3CC-041023DDE46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B9BA9AEF50C394680C33CAE257F7539" ma:contentTypeVersion="3" ma:contentTypeDescription="Opprett et nytt dokument." ma:contentTypeScope="" ma:versionID="ddfae0ad101470cccca7d1fa2da1e557">
  <xsd:schema xmlns:xsd="http://www.w3.org/2001/XMLSchema" xmlns:xs="http://www.w3.org/2001/XMLSchema" xmlns:p="http://schemas.microsoft.com/office/2006/metadata/properties" xmlns:ns2="c477f1d7-8495-401d-96d8-87d6be20e424" xmlns:ns3="4df6e483-d641-4d94-bcf7-a345db2ecd6b" targetNamespace="http://schemas.microsoft.com/office/2006/metadata/properties" ma:root="true" ma:fieldsID="285b5b7b1c49e660c27c01180224fbb6" ns2:_="" ns3:_="">
    <xsd:import namespace="c477f1d7-8495-401d-96d8-87d6be20e424"/>
    <xsd:import namespace="4df6e483-d641-4d94-bcf7-a345db2ecd6b"/>
    <xsd:element name="properties">
      <xsd:complexType>
        <xsd:sequence>
          <xsd:element name="documentManagement">
            <xsd:complexType>
              <xsd:all>
                <xsd:element ref="ns2:lcf76f155ced4ddcb4097134ff3c332f" minOccurs="0"/>
                <xsd:element ref="ns3:TaxCatchAll" minOccurs="0"/>
                <xsd:element ref="ns2:Film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7f1d7-8495-401d-96d8-87d6be20e424" elementFormDefault="qualified">
    <xsd:import namespace="http://schemas.microsoft.com/office/2006/documentManagement/types"/>
    <xsd:import namespace="http://schemas.microsoft.com/office/infopath/2007/PartnerControls"/>
    <xsd:element name="lcf76f155ced4ddcb4097134ff3c332f" ma:index="8" nillable="true" ma:displayName="Bildemerkelapper_0" ma:hidden="true" ma:internalName="lcf76f155ced4ddcb4097134ff3c332f">
      <xsd:simpleType>
        <xsd:restriction base="dms:Note"/>
      </xsd:simpleType>
    </xsd:element>
    <xsd:element name="Filmer" ma:index="10" nillable="true" ma:displayName="Filmer" ma:description="https://vimeo.com/483145883/62bac932cd&#10; &#10;FACT UNG - https://vimeo.com/483145595/3de397dcd4&#10; &#10;FACT Eldre - https://vimeo.com/483145374/ff6cd8205f&#10; &#10;FACT SOME - https://vimeo.com/483145279/7f9e966e79 " ma:format="Dropdown" ma:internalName="Filme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f6e483-d641-4d94-bcf7-a345db2ecd6b"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69a5f05-3605-48c9-ad48-1177870d70b4}" ma:internalName="TaxCatchAll" ma:showField="CatchAllData" ma:web="4df6e483-d641-4d94-bcf7-a345db2ecd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df6e483-d641-4d94-bcf7-a345db2ecd6b" xsi:nil="true"/>
    <lcf76f155ced4ddcb4097134ff3c332f xmlns="c477f1d7-8495-401d-96d8-87d6be20e424" xsi:nil="true"/>
    <Filmer xmlns="c477f1d7-8495-401d-96d8-87d6be20e42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EBA2A2-77F5-4A70-99A1-9E7F623B31CB}">
  <ds:schemaRefs>
    <ds:schemaRef ds:uri="4df6e483-d641-4d94-bcf7-a345db2ecd6b"/>
    <ds:schemaRef ds:uri="c477f1d7-8495-401d-96d8-87d6be20e4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58A8BE7-90DD-4D80-A4F2-C926FF6360B7}">
  <ds:schemaRefs>
    <ds:schemaRef ds:uri="http://purl.org/dc/terms/"/>
    <ds:schemaRef ds:uri="4df6e483-d641-4d94-bcf7-a345db2ecd6b"/>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c477f1d7-8495-401d-96d8-87d6be20e424"/>
    <ds:schemaRef ds:uri="http://www.w3.org/XML/1998/namespace"/>
  </ds:schemaRefs>
</ds:datastoreItem>
</file>

<file path=customXml/itemProps3.xml><?xml version="1.0" encoding="utf-8"?>
<ds:datastoreItem xmlns:ds="http://schemas.openxmlformats.org/officeDocument/2006/customXml" ds:itemID="{7164BF11-938C-41B4-8A15-5B7920E7F2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2055</Words>
  <Application>Microsoft Office PowerPoint</Application>
  <PresentationFormat>Widescreen</PresentationFormat>
  <Paragraphs>291</Paragraphs>
  <Slides>19</Slides>
  <Notes>18</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19</vt:i4>
      </vt:variant>
    </vt:vector>
  </HeadingPairs>
  <TitlesOfParts>
    <vt:vector size="27" baseType="lpstr">
      <vt:lpstr>Arial</vt:lpstr>
      <vt:lpstr>Calibri</vt:lpstr>
      <vt:lpstr>Quire Sans</vt:lpstr>
      <vt:lpstr>Times New Roman</vt:lpstr>
      <vt:lpstr>Verdana</vt:lpstr>
      <vt:lpstr>Intenst</vt:lpstr>
      <vt:lpstr>1_Intenst</vt:lpstr>
      <vt:lpstr>1_Rolig</vt:lpstr>
      <vt:lpstr>PowerPoint-presentasjon</vt:lpstr>
      <vt:lpstr>PowerPoint-presentasjon</vt:lpstr>
      <vt:lpstr>PowerPoint-presentasjon</vt:lpstr>
      <vt:lpstr>PowerPoint-presentasjon</vt:lpstr>
      <vt:lpstr>Velge hovedområder</vt:lpstr>
      <vt:lpstr>PowerPoint-presentasjon</vt:lpstr>
      <vt:lpstr>PowerPoint-presentasjon</vt:lpstr>
      <vt:lpstr>Veiledende spørsmål til valg av hovedområder</vt:lpstr>
      <vt:lpstr>PowerPoint-presentasjon</vt:lpstr>
      <vt:lpstr>Fyll ut skjemaet i vedlegg 6: Analyseverktøy 1 – for oppsamling av data til utvelgelse av hovedområder </vt:lpstr>
      <vt:lpstr>PowerPoint-presentasjon</vt:lpstr>
      <vt:lpstr>PowerPoint-presentasjon</vt:lpstr>
      <vt:lpstr>Hva vil det si å analysere data?</vt:lpstr>
      <vt:lpstr>Spørsmål til analysearbeidet</vt:lpstr>
      <vt:lpstr>PowerPoint-presentasjon</vt:lpstr>
      <vt:lpstr>PowerPoint-presentasjon</vt:lpstr>
      <vt:lpstr>Fyll ut skjemaet i vedlegg 7: Analyseverktøy 2 – oppsummering av funn knyttet til tre hovedområder  </vt:lpstr>
      <vt:lpstr>Opplæring i SAT</vt:lpstr>
      <vt:lpstr>PowerPoint-presentasjon</vt:lpstr>
    </vt:vector>
  </TitlesOfParts>
  <Company>Asker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Aina Michalsen</dc:creator>
  <cp:lastModifiedBy>Aina Michalsen</cp:lastModifiedBy>
  <cp:revision>2</cp:revision>
  <dcterms:created xsi:type="dcterms:W3CDTF">2022-03-08T13:36:46Z</dcterms:created>
  <dcterms:modified xsi:type="dcterms:W3CDTF">2025-07-01T11:24:00Z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0x010100FB9BA9AEF50C394680C33CAE257F7539</vt:lpwstr>
  </property>
  <property fmtid="{D5CDD505-2E9C-101B-9397-08002B2CF9AE}" pid="3" name="MSIP_Label_7a2396b7-5846-48ff-8468-5f49f8ad722a_Enabled">
    <vt:lpwstr>true</vt:lpwstr>
  </property>
  <property fmtid="{D5CDD505-2E9C-101B-9397-08002B2CF9AE}" pid="4" name="MSIP_Label_7a2396b7-5846-48ff-8468-5f49f8ad722a_SetDate">
    <vt:lpwstr>2022-04-20T17:06:58Z</vt:lpwstr>
  </property>
  <property fmtid="{D5CDD505-2E9C-101B-9397-08002B2CF9AE}" pid="5" name="MSIP_Label_7a2396b7-5846-48ff-8468-5f49f8ad722a_Method">
    <vt:lpwstr>Standard</vt:lpwstr>
  </property>
  <property fmtid="{D5CDD505-2E9C-101B-9397-08002B2CF9AE}" pid="6" name="MSIP_Label_7a2396b7-5846-48ff-8468-5f49f8ad722a_Name">
    <vt:lpwstr>Lav</vt:lpwstr>
  </property>
  <property fmtid="{D5CDD505-2E9C-101B-9397-08002B2CF9AE}" pid="7" name="MSIP_Label_7a2396b7-5846-48ff-8468-5f49f8ad722a_SiteId">
    <vt:lpwstr>e6795081-6391-442e-9ab4-5e9ef74f18ea</vt:lpwstr>
  </property>
  <property fmtid="{D5CDD505-2E9C-101B-9397-08002B2CF9AE}" pid="8" name="MSIP_Label_7a2396b7-5846-48ff-8468-5f49f8ad722a_ActionId">
    <vt:lpwstr>97900363-b343-4353-8be9-a3fb762c7337</vt:lpwstr>
  </property>
  <property fmtid="{D5CDD505-2E9C-101B-9397-08002B2CF9AE}" pid="9" name="MSIP_Label_7a2396b7-5846-48ff-8468-5f49f8ad722a_ContentBits">
    <vt:lpwstr>0</vt:lpwstr>
  </property>
  <property fmtid="{D5CDD505-2E9C-101B-9397-08002B2CF9AE}" pid="10" name="MediaServiceImageTags">
    <vt:lpwstr/>
  </property>
</Properties>
</file>